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56" r:id="rId2"/>
    <p:sldId id="347" r:id="rId3"/>
    <p:sldId id="348" r:id="rId4"/>
    <p:sldId id="346" r:id="rId5"/>
    <p:sldId id="360" r:id="rId6"/>
    <p:sldId id="265" r:id="rId7"/>
    <p:sldId id="258" r:id="rId8"/>
    <p:sldId id="259" r:id="rId9"/>
    <p:sldId id="350" r:id="rId10"/>
    <p:sldId id="343" r:id="rId11"/>
    <p:sldId id="356" r:id="rId12"/>
    <p:sldId id="358" r:id="rId13"/>
    <p:sldId id="351" r:id="rId14"/>
    <p:sldId id="352" r:id="rId15"/>
    <p:sldId id="359"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8000"/>
    <a:srgbClr val="FF3300"/>
    <a:srgbClr val="FF33CC"/>
    <a:srgbClr val="FF6600"/>
    <a:srgbClr val="3399FF"/>
    <a:srgbClr val="FFCC66"/>
    <a:srgbClr val="99FF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3" autoAdjust="0"/>
    <p:restoredTop sz="88632" autoAdjust="0"/>
  </p:normalViewPr>
  <p:slideViewPr>
    <p:cSldViewPr>
      <p:cViewPr>
        <p:scale>
          <a:sx n="73" d="100"/>
          <a:sy n="73" d="100"/>
        </p:scale>
        <p:origin x="-1062"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8080D4C-8606-4CA5-8F27-03BFD31D7410}" type="datetimeFigureOut">
              <a:rPr lang="ro-RO"/>
              <a:pPr>
                <a:defRPr/>
              </a:pPr>
              <a:t>28.05.2020</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o-RO"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ro-RO"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9241383-8787-482C-8ABB-C0DFFCE4FCB2}" type="slidenum">
              <a:rPr lang="ro-RO"/>
              <a:pPr>
                <a:defRPr/>
              </a:pPr>
              <a:t>‹#›</a:t>
            </a:fld>
            <a:endParaRPr lang="ro-RO"/>
          </a:p>
        </p:txBody>
      </p:sp>
    </p:spTree>
    <p:extLst>
      <p:ext uri="{BB962C8B-B14F-4D97-AF65-F5344CB8AC3E}">
        <p14:creationId xmlns:p14="http://schemas.microsoft.com/office/powerpoint/2010/main" val="2362183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9C7FCF-0224-474C-A3BC-CD57D636CEB6}" type="slidenum">
              <a:rPr lang="ro-RO" smtClean="0"/>
              <a:pPr eaLnBrk="1" hangingPunct="1"/>
              <a:t>1</a:t>
            </a:fld>
            <a:endParaRPr lang="ro-RO" smtClean="0"/>
          </a:p>
        </p:txBody>
      </p:sp>
    </p:spTree>
    <p:extLst>
      <p:ext uri="{BB962C8B-B14F-4D97-AF65-F5344CB8AC3E}">
        <p14:creationId xmlns:p14="http://schemas.microsoft.com/office/powerpoint/2010/main" val="398439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E70A37-97E8-4F8C-90B5-374C41C021A9}" type="slidenum">
              <a:rPr lang="ro-RO" smtClean="0"/>
              <a:pPr eaLnBrk="1" hangingPunct="1"/>
              <a:t>6</a:t>
            </a:fld>
            <a:endParaRPr lang="ro-RO" smtClean="0"/>
          </a:p>
        </p:txBody>
      </p:sp>
    </p:spTree>
    <p:extLst>
      <p:ext uri="{BB962C8B-B14F-4D97-AF65-F5344CB8AC3E}">
        <p14:creationId xmlns:p14="http://schemas.microsoft.com/office/powerpoint/2010/main" val="397530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pPr>
              <a:defRPr/>
            </a:pPr>
            <a:fld id="{59241383-8787-482C-8ABB-C0DFFCE4FCB2}" type="slidenum">
              <a:rPr lang="ro-RO" smtClean="0"/>
              <a:pPr>
                <a:defRPr/>
              </a:pPr>
              <a:t>8</a:t>
            </a:fld>
            <a:endParaRPr lang="ro-RO"/>
          </a:p>
        </p:txBody>
      </p:sp>
    </p:spTree>
    <p:extLst>
      <p:ext uri="{BB962C8B-B14F-4D97-AF65-F5344CB8AC3E}">
        <p14:creationId xmlns:p14="http://schemas.microsoft.com/office/powerpoint/2010/main" val="96127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47CA38-C0DA-4B59-B808-AB3DAFA9551D}" type="slidenum">
              <a:rPr lang="en-US"/>
              <a:pPr>
                <a:defRPr/>
              </a:pPr>
              <a:t>‹#›</a:t>
            </a:fld>
            <a:endParaRPr lang="en-US"/>
          </a:p>
        </p:txBody>
      </p:sp>
    </p:spTree>
    <p:extLst>
      <p:ext uri="{BB962C8B-B14F-4D97-AF65-F5344CB8AC3E}">
        <p14:creationId xmlns:p14="http://schemas.microsoft.com/office/powerpoint/2010/main" val="1740066766"/>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6F010C-DDDB-474A-BBED-7E5731E4E7E9}" type="slidenum">
              <a:rPr lang="en-US"/>
              <a:pPr>
                <a:defRPr/>
              </a:pPr>
              <a:t>‹#›</a:t>
            </a:fld>
            <a:endParaRPr lang="en-US"/>
          </a:p>
        </p:txBody>
      </p:sp>
    </p:spTree>
    <p:extLst>
      <p:ext uri="{BB962C8B-B14F-4D97-AF65-F5344CB8AC3E}">
        <p14:creationId xmlns:p14="http://schemas.microsoft.com/office/powerpoint/2010/main" val="3451762954"/>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E9115-2320-47CD-A903-6F0F418F4692}" type="slidenum">
              <a:rPr lang="en-US"/>
              <a:pPr>
                <a:defRPr/>
              </a:pPr>
              <a:t>‹#›</a:t>
            </a:fld>
            <a:endParaRPr lang="en-US"/>
          </a:p>
        </p:txBody>
      </p:sp>
    </p:spTree>
    <p:extLst>
      <p:ext uri="{BB962C8B-B14F-4D97-AF65-F5344CB8AC3E}">
        <p14:creationId xmlns:p14="http://schemas.microsoft.com/office/powerpoint/2010/main" val="2771742353"/>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7C26B-B636-41F7-A368-709EF21A7326}" type="slidenum">
              <a:rPr lang="en-US"/>
              <a:pPr>
                <a:defRPr/>
              </a:pPr>
              <a:t>‹#›</a:t>
            </a:fld>
            <a:endParaRPr lang="en-US"/>
          </a:p>
        </p:txBody>
      </p:sp>
    </p:spTree>
    <p:extLst>
      <p:ext uri="{BB962C8B-B14F-4D97-AF65-F5344CB8AC3E}">
        <p14:creationId xmlns:p14="http://schemas.microsoft.com/office/powerpoint/2010/main" val="746842828"/>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C6499F-4B2B-4EEB-9FCD-671FADFD7D05}" type="slidenum">
              <a:rPr lang="en-US"/>
              <a:pPr>
                <a:defRPr/>
              </a:pPr>
              <a:t>‹#›</a:t>
            </a:fld>
            <a:endParaRPr lang="en-US"/>
          </a:p>
        </p:txBody>
      </p:sp>
    </p:spTree>
    <p:extLst>
      <p:ext uri="{BB962C8B-B14F-4D97-AF65-F5344CB8AC3E}">
        <p14:creationId xmlns:p14="http://schemas.microsoft.com/office/powerpoint/2010/main" val="1452850679"/>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65A6D2-DF39-4DEC-ACBD-A1E3871B5D62}" type="slidenum">
              <a:rPr lang="en-US"/>
              <a:pPr>
                <a:defRPr/>
              </a:pPr>
              <a:t>‹#›</a:t>
            </a:fld>
            <a:endParaRPr lang="en-US"/>
          </a:p>
        </p:txBody>
      </p:sp>
    </p:spTree>
    <p:extLst>
      <p:ext uri="{BB962C8B-B14F-4D97-AF65-F5344CB8AC3E}">
        <p14:creationId xmlns:p14="http://schemas.microsoft.com/office/powerpoint/2010/main" val="3849712107"/>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F1C265-38C8-4B87-88BE-B7A70E97D0B7}" type="slidenum">
              <a:rPr lang="en-US"/>
              <a:pPr>
                <a:defRPr/>
              </a:pPr>
              <a:t>‹#›</a:t>
            </a:fld>
            <a:endParaRPr lang="en-US"/>
          </a:p>
        </p:txBody>
      </p:sp>
    </p:spTree>
    <p:extLst>
      <p:ext uri="{BB962C8B-B14F-4D97-AF65-F5344CB8AC3E}">
        <p14:creationId xmlns:p14="http://schemas.microsoft.com/office/powerpoint/2010/main" val="373704887"/>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1C9B99-17BC-4894-AAFF-CC1B832BA3EA}" type="slidenum">
              <a:rPr lang="en-US"/>
              <a:pPr>
                <a:defRPr/>
              </a:pPr>
              <a:t>‹#›</a:t>
            </a:fld>
            <a:endParaRPr lang="en-US"/>
          </a:p>
        </p:txBody>
      </p:sp>
    </p:spTree>
    <p:extLst>
      <p:ext uri="{BB962C8B-B14F-4D97-AF65-F5344CB8AC3E}">
        <p14:creationId xmlns:p14="http://schemas.microsoft.com/office/powerpoint/2010/main" val="1462050383"/>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7C456D-8D27-405F-AB0E-D3B0FDC64E0A}" type="slidenum">
              <a:rPr lang="en-US"/>
              <a:pPr>
                <a:defRPr/>
              </a:pPr>
              <a:t>‹#›</a:t>
            </a:fld>
            <a:endParaRPr lang="en-US"/>
          </a:p>
        </p:txBody>
      </p:sp>
    </p:spTree>
    <p:extLst>
      <p:ext uri="{BB962C8B-B14F-4D97-AF65-F5344CB8AC3E}">
        <p14:creationId xmlns:p14="http://schemas.microsoft.com/office/powerpoint/2010/main" val="2728214236"/>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0CD375-DEF0-449A-A0D8-A682DF8D4BA3}" type="slidenum">
              <a:rPr lang="en-US"/>
              <a:pPr>
                <a:defRPr/>
              </a:pPr>
              <a:t>‹#›</a:t>
            </a:fld>
            <a:endParaRPr lang="en-US"/>
          </a:p>
        </p:txBody>
      </p:sp>
    </p:spTree>
    <p:extLst>
      <p:ext uri="{BB962C8B-B14F-4D97-AF65-F5344CB8AC3E}">
        <p14:creationId xmlns:p14="http://schemas.microsoft.com/office/powerpoint/2010/main" val="3623716693"/>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023273-09A3-4A74-874C-9DDE28A6E12A}" type="slidenum">
              <a:rPr lang="en-US"/>
              <a:pPr>
                <a:defRPr/>
              </a:pPr>
              <a:t>‹#›</a:t>
            </a:fld>
            <a:endParaRPr lang="en-US"/>
          </a:p>
        </p:txBody>
      </p:sp>
    </p:spTree>
    <p:extLst>
      <p:ext uri="{BB962C8B-B14F-4D97-AF65-F5344CB8AC3E}">
        <p14:creationId xmlns:p14="http://schemas.microsoft.com/office/powerpoint/2010/main" val="2574000682"/>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A6C8F73-B196-4FFD-9D08-F29ACC9835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liceulstefanesti@yahoo.com" TargetMode="External"/><Relationship Id="rId4" Type="http://schemas.openxmlformats.org/officeDocument/2006/relationships/hyperlink" Target="http://www.liceulstefanesti.r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ChangeArrowheads="1"/>
          </p:cNvSpPr>
          <p:nvPr/>
        </p:nvSpPr>
        <p:spPr bwMode="auto">
          <a:xfrm>
            <a:off x="900113" y="5106988"/>
            <a:ext cx="7896225"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20000"/>
              </a:spcBef>
              <a:defRPr/>
            </a:pPr>
            <a:r>
              <a:rPr lang="ro-RO" sz="2400" b="1">
                <a:solidFill>
                  <a:srgbClr val="FF3300"/>
                </a:solidFill>
                <a:effectLst>
                  <a:outerShdw blurRad="38100" dist="38100" dir="2700000" algn="tl">
                    <a:srgbClr val="C0C0C0"/>
                  </a:outerShdw>
                </a:effectLst>
                <a:latin typeface="Arial Black" pitchFamily="34" charset="0"/>
              </a:rPr>
              <a:t>Strada Câmpului Nr. 41 Telefon /Fax: 0248/266039</a:t>
            </a:r>
            <a:endParaRPr lang="en-US" sz="2400" b="1">
              <a:solidFill>
                <a:srgbClr val="FF3300"/>
              </a:solidFill>
              <a:effectLst>
                <a:outerShdw blurRad="38100" dist="38100" dir="2700000" algn="tl">
                  <a:srgbClr val="C0C0C0"/>
                </a:outerShdw>
              </a:effectLst>
              <a:latin typeface="Arial Black" pitchFamily="34" charset="0"/>
            </a:endParaRPr>
          </a:p>
          <a:p>
            <a:pPr eaLnBrk="0" hangingPunct="0">
              <a:defRPr/>
            </a:pPr>
            <a:r>
              <a:rPr lang="en-US" sz="2400" b="1">
                <a:solidFill>
                  <a:srgbClr val="FF3300"/>
                </a:solidFill>
                <a:latin typeface="Arial Black" pitchFamily="34" charset="0"/>
              </a:rPr>
              <a:t>Site-ul </a:t>
            </a:r>
            <a:r>
              <a:rPr lang="ro-RO" sz="2400" b="1">
                <a:solidFill>
                  <a:srgbClr val="FF3300"/>
                </a:solidFill>
                <a:latin typeface="Arial Black" pitchFamily="34" charset="0"/>
              </a:rPr>
              <a:t>şcolii:	</a:t>
            </a:r>
            <a:r>
              <a:rPr lang="en-US" sz="2400" b="1">
                <a:solidFill>
                  <a:srgbClr val="FF3300"/>
                </a:solidFill>
                <a:latin typeface="Arial Black" pitchFamily="34" charset="0"/>
                <a:hlinkClick r:id="rId4"/>
              </a:rPr>
              <a:t>www.</a:t>
            </a:r>
            <a:r>
              <a:rPr lang="ro-RO" sz="2400" b="1">
                <a:solidFill>
                  <a:srgbClr val="FF3300"/>
                </a:solidFill>
                <a:latin typeface="Arial Black" pitchFamily="34" charset="0"/>
                <a:hlinkClick r:id="rId4"/>
              </a:rPr>
              <a:t>liceul</a:t>
            </a:r>
            <a:r>
              <a:rPr lang="en-US" sz="2400" b="1">
                <a:solidFill>
                  <a:srgbClr val="FF3300"/>
                </a:solidFill>
                <a:latin typeface="Arial Black" pitchFamily="34" charset="0"/>
                <a:hlinkClick r:id="rId4"/>
              </a:rPr>
              <a:t>stefanesti.ro</a:t>
            </a:r>
            <a:endParaRPr lang="en-US" sz="2400" b="1">
              <a:solidFill>
                <a:srgbClr val="FF3300"/>
              </a:solidFill>
              <a:latin typeface="Arial Black" pitchFamily="34" charset="0"/>
            </a:endParaRPr>
          </a:p>
          <a:p>
            <a:pPr eaLnBrk="0" hangingPunct="0">
              <a:defRPr/>
            </a:pPr>
            <a:r>
              <a:rPr lang="ro-RO" sz="2400" b="1">
                <a:solidFill>
                  <a:srgbClr val="FF3300"/>
                </a:solidFill>
                <a:latin typeface="Arial Black" pitchFamily="34" charset="0"/>
              </a:rPr>
              <a:t>Em</a:t>
            </a:r>
            <a:r>
              <a:rPr lang="en-US" sz="2400" b="1">
                <a:solidFill>
                  <a:srgbClr val="FF3300"/>
                </a:solidFill>
                <a:latin typeface="Arial Black" pitchFamily="34" charset="0"/>
              </a:rPr>
              <a:t>ail-ul </a:t>
            </a:r>
            <a:r>
              <a:rPr lang="ro-RO" sz="2400" b="1">
                <a:solidFill>
                  <a:srgbClr val="FF3300"/>
                </a:solidFill>
                <a:latin typeface="Arial Black" pitchFamily="34" charset="0"/>
              </a:rPr>
              <a:t>şcolii:	</a:t>
            </a:r>
            <a:r>
              <a:rPr lang="ro-RO" sz="2400" b="1">
                <a:solidFill>
                  <a:srgbClr val="FF3300"/>
                </a:solidFill>
                <a:latin typeface="Arial Black" pitchFamily="34" charset="0"/>
                <a:hlinkClick r:id="rId5"/>
              </a:rPr>
              <a:t>liceuls</a:t>
            </a:r>
            <a:r>
              <a:rPr lang="en-US" sz="2400" b="1">
                <a:solidFill>
                  <a:srgbClr val="FF3300"/>
                </a:solidFill>
                <a:latin typeface="Arial Black" pitchFamily="34" charset="0"/>
                <a:hlinkClick r:id="rId5"/>
              </a:rPr>
              <a:t>tefanesti@yahoo.com</a:t>
            </a:r>
            <a:endParaRPr lang="en-US" sz="2400" b="1">
              <a:solidFill>
                <a:srgbClr val="FF3300"/>
              </a:solidFill>
              <a:latin typeface="Arial Black" pitchFamily="34" charset="0"/>
            </a:endParaRPr>
          </a:p>
          <a:p>
            <a:pPr eaLnBrk="0" hangingPunct="0">
              <a:defRPr/>
            </a:pPr>
            <a:endParaRPr lang="en-US" sz="2400" b="1">
              <a:solidFill>
                <a:srgbClr val="FF3300"/>
              </a:solidFill>
              <a:latin typeface="Arial Black" pitchFamily="34" charset="0"/>
            </a:endParaRPr>
          </a:p>
        </p:txBody>
      </p:sp>
      <p:sp>
        <p:nvSpPr>
          <p:cNvPr id="2054" name="Rectangle 6"/>
          <p:cNvSpPr>
            <a:spLocks noChangeArrowheads="1"/>
          </p:cNvSpPr>
          <p:nvPr/>
        </p:nvSpPr>
        <p:spPr bwMode="auto">
          <a:xfrm>
            <a:off x="647610" y="168315"/>
            <a:ext cx="74898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defRPr/>
            </a:pPr>
            <a:r>
              <a:rPr lang="ro-RO" sz="2400" b="1">
                <a:solidFill>
                  <a:schemeClr val="accent2"/>
                </a:solidFill>
                <a:effectLst>
                  <a:outerShdw blurRad="38100" dist="38100" dir="2700000" algn="tl">
                    <a:srgbClr val="C0C0C0"/>
                  </a:outerShdw>
                </a:effectLst>
                <a:latin typeface="Arial Black" pitchFamily="34" charset="0"/>
              </a:rPr>
              <a:t>LICEUL TEHNOLOGIC „DINU BRĂTIANU” </a:t>
            </a:r>
            <a:r>
              <a:rPr lang="ro-RO" sz="2400" b="1" smtClean="0">
                <a:solidFill>
                  <a:schemeClr val="accent2"/>
                </a:solidFill>
                <a:effectLst>
                  <a:outerShdw blurRad="38100" dist="38100" dir="2700000" algn="tl">
                    <a:srgbClr val="C0C0C0"/>
                  </a:outerShdw>
                </a:effectLst>
                <a:latin typeface="Arial Black" pitchFamily="34" charset="0"/>
              </a:rPr>
              <a:t>ŞTEFĂNEŞTI</a:t>
            </a:r>
            <a:endParaRPr lang="en-US" sz="2400" b="1" smtClean="0">
              <a:solidFill>
                <a:schemeClr val="accent2"/>
              </a:solidFill>
              <a:effectLst>
                <a:outerShdw blurRad="38100" dist="38100" dir="2700000" algn="tl">
                  <a:srgbClr val="C0C0C0"/>
                </a:outerShdw>
              </a:effectLst>
              <a:latin typeface="Arial Black" pitchFamily="34" charset="0"/>
            </a:endParaRPr>
          </a:p>
          <a:p>
            <a:pPr algn="ctr" eaLnBrk="0" hangingPunct="0">
              <a:defRPr/>
            </a:pPr>
            <a:r>
              <a:rPr lang="ro-RO" sz="3600" b="1" smtClean="0">
                <a:solidFill>
                  <a:srgbClr val="FF0000"/>
                </a:solidFill>
                <a:effectLst>
                  <a:outerShdw blurRad="38100" dist="38100" dir="2700000" algn="tl">
                    <a:srgbClr val="C0C0C0"/>
                  </a:outerShdw>
                </a:effectLst>
                <a:latin typeface="Arial Black" pitchFamily="34" charset="0"/>
              </a:rPr>
              <a:t>„MESERIA FACE DIFERENȚA”</a:t>
            </a:r>
            <a:endParaRPr lang="en-US" sz="3600" b="1">
              <a:solidFill>
                <a:srgbClr val="FF0000"/>
              </a:solidFill>
              <a:effectLst>
                <a:outerShdw blurRad="38100" dist="38100" dir="2700000" algn="tl">
                  <a:srgbClr val="C0C0C0"/>
                </a:outerShdw>
              </a:effectLst>
              <a:latin typeface="Arial Black" pitchFamily="34" charset="0"/>
            </a:endParaRPr>
          </a:p>
          <a:p>
            <a:pPr algn="ctr" eaLnBrk="0" hangingPunct="0">
              <a:defRPr/>
            </a:pPr>
            <a:endParaRPr lang="ro-RO" sz="2400" b="1">
              <a:solidFill>
                <a:schemeClr val="accent2"/>
              </a:solidFill>
              <a:effectLst>
                <a:outerShdw blurRad="38100" dist="38100" dir="2700000" algn="tl">
                  <a:srgbClr val="C0C0C0"/>
                </a:outerShdw>
              </a:effectLst>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ppt_x</p:attrName>
                                        </p:attrNameLst>
                                      </p:cBhvr>
                                      <p:tavLst>
                                        <p:tav tm="0">
                                          <p:val>
                                            <p:strVal val="#ppt_x-.2"/>
                                          </p:val>
                                        </p:tav>
                                        <p:tav tm="100000">
                                          <p:val>
                                            <p:strVal val="#ppt_x"/>
                                          </p:val>
                                        </p:tav>
                                      </p:tavLst>
                                    </p:anim>
                                    <p:anim calcmode="lin" valueType="num">
                                      <p:cBhvr>
                                        <p:cTn id="8" dur="1000" fill="hold"/>
                                        <p:tgtEl>
                                          <p:spTgt spid="205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2"/>
                                        </p:tgtEl>
                                      </p:cBhvr>
                                    </p:animEffect>
                                  </p:childTnLst>
                                </p:cTn>
                              </p:par>
                            </p:childTnLst>
                          </p:cTn>
                        </p:par>
                        <p:par>
                          <p:cTn id="10" fill="hold" nodeType="afterGroup">
                            <p:stCondLst>
                              <p:cond delay="1000"/>
                            </p:stCondLst>
                            <p:childTnLst>
                              <p:par>
                                <p:cTn id="11" presetID="51" presetClass="entr" presetSubtype="0" fill="hold" grpId="0" nodeType="afterEffect">
                                  <p:stCondLst>
                                    <p:cond delay="100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770" decel="100000"/>
                                        <p:tgtEl>
                                          <p:spTgt spid="2054"/>
                                        </p:tgtEl>
                                      </p:cBhvr>
                                    </p:animEffect>
                                    <p:animScale>
                                      <p:cBhvr>
                                        <p:cTn id="14" dur="770" decel="100000"/>
                                        <p:tgtEl>
                                          <p:spTgt spid="2054"/>
                                        </p:tgtEl>
                                      </p:cBhvr>
                                      <p:from x="10000" y="10000"/>
                                      <p:to x="200000" y="450000"/>
                                    </p:animScale>
                                    <p:animScale>
                                      <p:cBhvr>
                                        <p:cTn id="15" dur="1230" accel="100000" fill="hold">
                                          <p:stCondLst>
                                            <p:cond delay="770"/>
                                          </p:stCondLst>
                                        </p:cTn>
                                        <p:tgtEl>
                                          <p:spTgt spid="2054"/>
                                        </p:tgtEl>
                                      </p:cBhvr>
                                      <p:from x="200000" y="450000"/>
                                      <p:to x="100000" y="100000"/>
                                    </p:animScale>
                                    <p:set>
                                      <p:cBhvr>
                                        <p:cTn id="16" dur="770" fill="hold"/>
                                        <p:tgtEl>
                                          <p:spTgt spid="2054"/>
                                        </p:tgtEl>
                                        <p:attrNameLst>
                                          <p:attrName>ppt_x</p:attrName>
                                        </p:attrNameLst>
                                      </p:cBhvr>
                                      <p:to>
                                        <p:strVal val="(0.5)"/>
                                      </p:to>
                                    </p:set>
                                    <p:anim from="(0.5)" to="(#ppt_x)" calcmode="lin" valueType="num">
                                      <p:cBhvr>
                                        <p:cTn id="17" dur="1230" accel="100000" fill="hold">
                                          <p:stCondLst>
                                            <p:cond delay="770"/>
                                          </p:stCondLst>
                                        </p:cTn>
                                        <p:tgtEl>
                                          <p:spTgt spid="2054"/>
                                        </p:tgtEl>
                                        <p:attrNameLst>
                                          <p:attrName>ppt_x</p:attrName>
                                        </p:attrNameLst>
                                      </p:cBhvr>
                                    </p:anim>
                                    <p:set>
                                      <p:cBhvr>
                                        <p:cTn id="18" dur="770" fill="hold"/>
                                        <p:tgtEl>
                                          <p:spTgt spid="2054"/>
                                        </p:tgtEl>
                                        <p:attrNameLst>
                                          <p:attrName>ppt_y</p:attrName>
                                        </p:attrNameLst>
                                      </p:cBhvr>
                                      <p:to>
                                        <p:strVal val="(#ppt_y+0.4)"/>
                                      </p:to>
                                    </p:set>
                                    <p:anim from="(#ppt_y+0.4)" to="(#ppt_y)" calcmode="lin" valueType="num">
                                      <p:cBhvr>
                                        <p:cTn id="19" dur="1230" accel="100000" fill="hold">
                                          <p:stCondLst>
                                            <p:cond delay="770"/>
                                          </p:stCondLst>
                                        </p:cTn>
                                        <p:tgtEl>
                                          <p:spTgt spid="2054"/>
                                        </p:tgtEl>
                                        <p:attrNameLst>
                                          <p:attrName>ppt_y</p:attrName>
                                        </p:attrNameLst>
                                      </p:cBhvr>
                                    </p:anim>
                                  </p:childTnLst>
                                </p:cTn>
                              </p:par>
                            </p:childTnLst>
                          </p:cTn>
                        </p:par>
                        <p:par>
                          <p:cTn id="20" fill="hold" nodeType="afterGroup">
                            <p:stCondLst>
                              <p:cond delay="4000"/>
                            </p:stCondLst>
                            <p:childTnLst>
                              <p:par>
                                <p:cTn id="21" presetID="51" presetClass="entr" presetSubtype="0" fill="hold" grpId="0" nodeType="after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fade">
                                      <p:cBhvr>
                                        <p:cTn id="23" dur="770" decel="100000"/>
                                        <p:tgtEl>
                                          <p:spTgt spid="2053"/>
                                        </p:tgtEl>
                                      </p:cBhvr>
                                    </p:animEffect>
                                    <p:animScale>
                                      <p:cBhvr>
                                        <p:cTn id="24" dur="770" decel="100000"/>
                                        <p:tgtEl>
                                          <p:spTgt spid="2053"/>
                                        </p:tgtEl>
                                      </p:cBhvr>
                                      <p:from x="10000" y="10000"/>
                                      <p:to x="200000" y="450000"/>
                                    </p:animScale>
                                    <p:animScale>
                                      <p:cBhvr>
                                        <p:cTn id="25" dur="1230" accel="100000" fill="hold">
                                          <p:stCondLst>
                                            <p:cond delay="770"/>
                                          </p:stCondLst>
                                        </p:cTn>
                                        <p:tgtEl>
                                          <p:spTgt spid="2053"/>
                                        </p:tgtEl>
                                      </p:cBhvr>
                                      <p:from x="200000" y="450000"/>
                                      <p:to x="100000" y="100000"/>
                                    </p:animScale>
                                    <p:set>
                                      <p:cBhvr>
                                        <p:cTn id="26" dur="770" fill="hold"/>
                                        <p:tgtEl>
                                          <p:spTgt spid="2053"/>
                                        </p:tgtEl>
                                        <p:attrNameLst>
                                          <p:attrName>ppt_x</p:attrName>
                                        </p:attrNameLst>
                                      </p:cBhvr>
                                      <p:to>
                                        <p:strVal val="(0.5)"/>
                                      </p:to>
                                    </p:set>
                                    <p:anim from="(0.5)" to="(#ppt_x)" calcmode="lin" valueType="num">
                                      <p:cBhvr>
                                        <p:cTn id="27" dur="1230" accel="100000" fill="hold">
                                          <p:stCondLst>
                                            <p:cond delay="770"/>
                                          </p:stCondLst>
                                        </p:cTn>
                                        <p:tgtEl>
                                          <p:spTgt spid="2053"/>
                                        </p:tgtEl>
                                        <p:attrNameLst>
                                          <p:attrName>ppt_x</p:attrName>
                                        </p:attrNameLst>
                                      </p:cBhvr>
                                    </p:anim>
                                    <p:set>
                                      <p:cBhvr>
                                        <p:cTn id="28" dur="770" fill="hold"/>
                                        <p:tgtEl>
                                          <p:spTgt spid="2053"/>
                                        </p:tgtEl>
                                        <p:attrNameLst>
                                          <p:attrName>ppt_y</p:attrName>
                                        </p:attrNameLst>
                                      </p:cBhvr>
                                      <p:to>
                                        <p:strVal val="(#ppt_y+0.4)"/>
                                      </p:to>
                                    </p:set>
                                    <p:anim from="(#ppt_y+0.4)" to="(#ppt_y)" calcmode="lin" valueType="num">
                                      <p:cBhvr>
                                        <p:cTn id="29" dur="1230" accel="100000" fill="hold">
                                          <p:stCondLst>
                                            <p:cond delay="770"/>
                                          </p:stCondLst>
                                        </p:cTn>
                                        <p:tgtEl>
                                          <p:spTgt spid="20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5" y="107449"/>
            <a:ext cx="7787208" cy="634082"/>
          </a:xfrm>
        </p:spPr>
        <p:txBody>
          <a:bodyPr/>
          <a:lstStyle/>
          <a:p>
            <a:r>
              <a:rPr lang="ro-RO" sz="2800" b="1">
                <a:latin typeface="+mn-lt"/>
              </a:rPr>
              <a:t>Marea </a:t>
            </a:r>
            <a:r>
              <a:rPr lang="ro-RO" sz="2800" b="1" smtClean="0">
                <a:latin typeface="+mn-lt"/>
              </a:rPr>
              <a:t>Britanie</a:t>
            </a:r>
            <a:endParaRPr lang="ro-RO" sz="2800" dirty="0">
              <a:latin typeface="+mn-lt"/>
            </a:endParaRPr>
          </a:p>
        </p:txBody>
      </p:sp>
      <p:pic>
        <p:nvPicPr>
          <p:cNvPr id="3074" name="Picture 2" descr="C:\Users\Rex\Desktop\proiect competent eu\100_277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230" y="764898"/>
            <a:ext cx="4842750" cy="36320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ex\Desktop\proiect competent eu\100_2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790787"/>
            <a:ext cx="4409648" cy="33072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ex\Desktop\proiect competent eu\100_28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1" y="3684172"/>
            <a:ext cx="4846691" cy="363501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ex\Desktop\proiect competent eu\100_28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3520" y="741531"/>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6368639" y="172509"/>
            <a:ext cx="868685" cy="569022"/>
          </a:xfrm>
          <a:prstGeom prst="rect">
            <a:avLst/>
          </a:prstGeom>
        </p:spPr>
      </p:pic>
    </p:spTree>
    <p:extLst>
      <p:ext uri="{BB962C8B-B14F-4D97-AF65-F5344CB8AC3E}">
        <p14:creationId xmlns:p14="http://schemas.microsoft.com/office/powerpoint/2010/main" val="106173026"/>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par>
                                <p:cTn id="8" presetID="17" presetClass="entr" presetSubtype="1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style.rotation</p:attrName>
                                        </p:attrNameLst>
                                      </p:cBhvr>
                                      <p:tavLst>
                                        <p:tav tm="0">
                                          <p:val>
                                            <p:fltVal val="90"/>
                                          </p:val>
                                        </p:tav>
                                        <p:tav tm="100000">
                                          <p:val>
                                            <p:fltVal val="0"/>
                                          </p:val>
                                        </p:tav>
                                      </p:tavLst>
                                    </p:anim>
                                    <p:animEffect transition="in" filter="fade">
                                      <p:cBhvr>
                                        <p:cTn id="18" dur="1000"/>
                                        <p:tgtEl>
                                          <p:spTgt spid="3074"/>
                                        </p:tgtEl>
                                      </p:cBhvr>
                                    </p:animEffect>
                                  </p:childTnLst>
                                </p:cTn>
                              </p:par>
                            </p:childTnLst>
                          </p:cTn>
                        </p:par>
                        <p:par>
                          <p:cTn id="19" fill="hold">
                            <p:stCondLst>
                              <p:cond delay="3000"/>
                            </p:stCondLst>
                            <p:childTnLst>
                              <p:par>
                                <p:cTn id="20" presetID="31" presetClass="entr" presetSubtype="0" fill="hold" nodeType="afterEffect">
                                  <p:stCondLst>
                                    <p:cond delay="0"/>
                                  </p:stCondLst>
                                  <p:childTnLst>
                                    <p:set>
                                      <p:cBhvr>
                                        <p:cTn id="21" dur="1" fill="hold">
                                          <p:stCondLst>
                                            <p:cond delay="0"/>
                                          </p:stCondLst>
                                        </p:cTn>
                                        <p:tgtEl>
                                          <p:spTgt spid="3077"/>
                                        </p:tgtEl>
                                        <p:attrNameLst>
                                          <p:attrName>style.visibility</p:attrName>
                                        </p:attrNameLst>
                                      </p:cBhvr>
                                      <p:to>
                                        <p:strVal val="visible"/>
                                      </p:to>
                                    </p:set>
                                    <p:anim calcmode="lin" valueType="num">
                                      <p:cBhvr>
                                        <p:cTn id="22" dur="1000" fill="hold"/>
                                        <p:tgtEl>
                                          <p:spTgt spid="3077"/>
                                        </p:tgtEl>
                                        <p:attrNameLst>
                                          <p:attrName>ppt_w</p:attrName>
                                        </p:attrNameLst>
                                      </p:cBhvr>
                                      <p:tavLst>
                                        <p:tav tm="0">
                                          <p:val>
                                            <p:fltVal val="0"/>
                                          </p:val>
                                        </p:tav>
                                        <p:tav tm="100000">
                                          <p:val>
                                            <p:strVal val="#ppt_w"/>
                                          </p:val>
                                        </p:tav>
                                      </p:tavLst>
                                    </p:anim>
                                    <p:anim calcmode="lin" valueType="num">
                                      <p:cBhvr>
                                        <p:cTn id="23" dur="1000" fill="hold"/>
                                        <p:tgtEl>
                                          <p:spTgt spid="3077"/>
                                        </p:tgtEl>
                                        <p:attrNameLst>
                                          <p:attrName>ppt_h</p:attrName>
                                        </p:attrNameLst>
                                      </p:cBhvr>
                                      <p:tavLst>
                                        <p:tav tm="0">
                                          <p:val>
                                            <p:fltVal val="0"/>
                                          </p:val>
                                        </p:tav>
                                        <p:tav tm="100000">
                                          <p:val>
                                            <p:strVal val="#ppt_h"/>
                                          </p:val>
                                        </p:tav>
                                      </p:tavLst>
                                    </p:anim>
                                    <p:anim calcmode="lin" valueType="num">
                                      <p:cBhvr>
                                        <p:cTn id="24" dur="1000" fill="hold"/>
                                        <p:tgtEl>
                                          <p:spTgt spid="3077"/>
                                        </p:tgtEl>
                                        <p:attrNameLst>
                                          <p:attrName>style.rotation</p:attrName>
                                        </p:attrNameLst>
                                      </p:cBhvr>
                                      <p:tavLst>
                                        <p:tav tm="0">
                                          <p:val>
                                            <p:fltVal val="90"/>
                                          </p:val>
                                        </p:tav>
                                        <p:tav tm="100000">
                                          <p:val>
                                            <p:fltVal val="0"/>
                                          </p:val>
                                        </p:tav>
                                      </p:tavLst>
                                    </p:anim>
                                    <p:animEffect transition="in" filter="fade">
                                      <p:cBhvr>
                                        <p:cTn id="25" dur="1000"/>
                                        <p:tgtEl>
                                          <p:spTgt spid="3077"/>
                                        </p:tgtEl>
                                      </p:cBhvr>
                                    </p:animEffect>
                                  </p:childTnLst>
                                </p:cTn>
                              </p:par>
                            </p:childTnLst>
                          </p:cTn>
                        </p:par>
                        <p:par>
                          <p:cTn id="26" fill="hold">
                            <p:stCondLst>
                              <p:cond delay="4000"/>
                            </p:stCondLst>
                            <p:childTnLst>
                              <p:par>
                                <p:cTn id="27" presetID="31" presetClass="entr" presetSubtype="0" fill="hold" nodeType="afterEffect">
                                  <p:stCondLst>
                                    <p:cond delay="0"/>
                                  </p:stCondLst>
                                  <p:childTnLst>
                                    <p:set>
                                      <p:cBhvr>
                                        <p:cTn id="28" dur="1" fill="hold">
                                          <p:stCondLst>
                                            <p:cond delay="0"/>
                                          </p:stCondLst>
                                        </p:cTn>
                                        <p:tgtEl>
                                          <p:spTgt spid="3076"/>
                                        </p:tgtEl>
                                        <p:attrNameLst>
                                          <p:attrName>style.visibility</p:attrName>
                                        </p:attrNameLst>
                                      </p:cBhvr>
                                      <p:to>
                                        <p:strVal val="visible"/>
                                      </p:to>
                                    </p:set>
                                    <p:anim calcmode="lin" valueType="num">
                                      <p:cBhvr>
                                        <p:cTn id="29" dur="1000" fill="hold"/>
                                        <p:tgtEl>
                                          <p:spTgt spid="3076"/>
                                        </p:tgtEl>
                                        <p:attrNameLst>
                                          <p:attrName>ppt_w</p:attrName>
                                        </p:attrNameLst>
                                      </p:cBhvr>
                                      <p:tavLst>
                                        <p:tav tm="0">
                                          <p:val>
                                            <p:fltVal val="0"/>
                                          </p:val>
                                        </p:tav>
                                        <p:tav tm="100000">
                                          <p:val>
                                            <p:strVal val="#ppt_w"/>
                                          </p:val>
                                        </p:tav>
                                      </p:tavLst>
                                    </p:anim>
                                    <p:anim calcmode="lin" valueType="num">
                                      <p:cBhvr>
                                        <p:cTn id="30" dur="1000" fill="hold"/>
                                        <p:tgtEl>
                                          <p:spTgt spid="3076"/>
                                        </p:tgtEl>
                                        <p:attrNameLst>
                                          <p:attrName>ppt_h</p:attrName>
                                        </p:attrNameLst>
                                      </p:cBhvr>
                                      <p:tavLst>
                                        <p:tav tm="0">
                                          <p:val>
                                            <p:fltVal val="0"/>
                                          </p:val>
                                        </p:tav>
                                        <p:tav tm="100000">
                                          <p:val>
                                            <p:strVal val="#ppt_h"/>
                                          </p:val>
                                        </p:tav>
                                      </p:tavLst>
                                    </p:anim>
                                    <p:anim calcmode="lin" valueType="num">
                                      <p:cBhvr>
                                        <p:cTn id="31" dur="1000" fill="hold"/>
                                        <p:tgtEl>
                                          <p:spTgt spid="3076"/>
                                        </p:tgtEl>
                                        <p:attrNameLst>
                                          <p:attrName>style.rotation</p:attrName>
                                        </p:attrNameLst>
                                      </p:cBhvr>
                                      <p:tavLst>
                                        <p:tav tm="0">
                                          <p:val>
                                            <p:fltVal val="90"/>
                                          </p:val>
                                        </p:tav>
                                        <p:tav tm="100000">
                                          <p:val>
                                            <p:fltVal val="0"/>
                                          </p:val>
                                        </p:tav>
                                      </p:tavLst>
                                    </p:anim>
                                    <p:animEffect transition="in" filter="fade">
                                      <p:cBhvr>
                                        <p:cTn id="32" dur="1000"/>
                                        <p:tgtEl>
                                          <p:spTgt spid="3076"/>
                                        </p:tgtEl>
                                      </p:cBhvr>
                                    </p:animEffect>
                                  </p:childTnLst>
                                </p:cTn>
                              </p:par>
                            </p:childTnLst>
                          </p:cTn>
                        </p:par>
                        <p:par>
                          <p:cTn id="33" fill="hold">
                            <p:stCondLst>
                              <p:cond delay="5000"/>
                            </p:stCondLst>
                            <p:childTnLst>
                              <p:par>
                                <p:cTn id="34" presetID="31" presetClass="entr" presetSubtype="0" fill="hold" nodeType="afterEffect">
                                  <p:stCondLst>
                                    <p:cond delay="0"/>
                                  </p:stCondLst>
                                  <p:childTnLst>
                                    <p:set>
                                      <p:cBhvr>
                                        <p:cTn id="35" dur="1" fill="hold">
                                          <p:stCondLst>
                                            <p:cond delay="0"/>
                                          </p:stCondLst>
                                        </p:cTn>
                                        <p:tgtEl>
                                          <p:spTgt spid="3075"/>
                                        </p:tgtEl>
                                        <p:attrNameLst>
                                          <p:attrName>style.visibility</p:attrName>
                                        </p:attrNameLst>
                                      </p:cBhvr>
                                      <p:to>
                                        <p:strVal val="visible"/>
                                      </p:to>
                                    </p:set>
                                    <p:anim calcmode="lin" valueType="num">
                                      <p:cBhvr>
                                        <p:cTn id="36" dur="1000" fill="hold"/>
                                        <p:tgtEl>
                                          <p:spTgt spid="3075"/>
                                        </p:tgtEl>
                                        <p:attrNameLst>
                                          <p:attrName>ppt_w</p:attrName>
                                        </p:attrNameLst>
                                      </p:cBhvr>
                                      <p:tavLst>
                                        <p:tav tm="0">
                                          <p:val>
                                            <p:fltVal val="0"/>
                                          </p:val>
                                        </p:tav>
                                        <p:tav tm="100000">
                                          <p:val>
                                            <p:strVal val="#ppt_w"/>
                                          </p:val>
                                        </p:tav>
                                      </p:tavLst>
                                    </p:anim>
                                    <p:anim calcmode="lin" valueType="num">
                                      <p:cBhvr>
                                        <p:cTn id="37" dur="1000" fill="hold"/>
                                        <p:tgtEl>
                                          <p:spTgt spid="3075"/>
                                        </p:tgtEl>
                                        <p:attrNameLst>
                                          <p:attrName>ppt_h</p:attrName>
                                        </p:attrNameLst>
                                      </p:cBhvr>
                                      <p:tavLst>
                                        <p:tav tm="0">
                                          <p:val>
                                            <p:fltVal val="0"/>
                                          </p:val>
                                        </p:tav>
                                        <p:tav tm="100000">
                                          <p:val>
                                            <p:strVal val="#ppt_h"/>
                                          </p:val>
                                        </p:tav>
                                      </p:tavLst>
                                    </p:anim>
                                    <p:anim calcmode="lin" valueType="num">
                                      <p:cBhvr>
                                        <p:cTn id="38" dur="1000" fill="hold"/>
                                        <p:tgtEl>
                                          <p:spTgt spid="3075"/>
                                        </p:tgtEl>
                                        <p:attrNameLst>
                                          <p:attrName>style.rotation</p:attrName>
                                        </p:attrNameLst>
                                      </p:cBhvr>
                                      <p:tavLst>
                                        <p:tav tm="0">
                                          <p:val>
                                            <p:fltVal val="90"/>
                                          </p:val>
                                        </p:tav>
                                        <p:tav tm="100000">
                                          <p:val>
                                            <p:fltVal val="0"/>
                                          </p:val>
                                        </p:tav>
                                      </p:tavLst>
                                    </p:anim>
                                    <p:animEffect transition="in" filter="fade">
                                      <p:cBhvr>
                                        <p:cTn id="3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11560" y="548680"/>
            <a:ext cx="8229600" cy="5544616"/>
          </a:xfrm>
        </p:spPr>
        <p:txBody>
          <a:bodyPr/>
          <a:lstStyle/>
          <a:p>
            <a:pPr marL="0" indent="0" algn="just" eaLnBrk="1" hangingPunct="1">
              <a:buNone/>
            </a:pPr>
            <a:r>
              <a:rPr lang="ro-RO" sz="2000" b="1" dirty="0" smtClean="0">
                <a:solidFill>
                  <a:srgbClr val="FF0000"/>
                </a:solidFill>
              </a:rPr>
              <a:t>2. "</a:t>
            </a:r>
            <a:r>
              <a:rPr lang="ro-RO" sz="2000" b="1" dirty="0">
                <a:solidFill>
                  <a:srgbClr val="FF0000"/>
                </a:solidFill>
              </a:rPr>
              <a:t>Competențe profesionale la standarde europene – siguranța integrării și adaptării pe piața europeană a muncii!"</a:t>
            </a:r>
          </a:p>
          <a:p>
            <a:pPr marL="0" indent="0" algn="just" eaLnBrk="1" hangingPunct="1">
              <a:buNone/>
            </a:pPr>
            <a:endParaRPr lang="ro-RO" sz="1000" b="1" dirty="0">
              <a:solidFill>
                <a:srgbClr val="FF0000"/>
              </a:solidFill>
            </a:endParaRPr>
          </a:p>
          <a:p>
            <a:pPr marL="0" indent="0" algn="just" eaLnBrk="1" hangingPunct="1">
              <a:buNone/>
            </a:pPr>
            <a:r>
              <a:rPr lang="ro-RO" sz="1800" b="1" i="1" dirty="0" smtClean="0">
                <a:solidFill>
                  <a:srgbClr val="000099"/>
                </a:solidFill>
              </a:rPr>
              <a:t>Obiectiv general</a:t>
            </a:r>
            <a:r>
              <a:rPr lang="ro-RO" sz="1800" b="1" dirty="0" smtClean="0"/>
              <a:t> este </a:t>
            </a:r>
            <a:r>
              <a:rPr lang="ro-RO" sz="1800" b="1" dirty="0"/>
              <a:t>acela de a dezvolta competențele  profesionale la nivel european în domeniul de studiu al participanților, în vederea creșterii calității educației in organizațiile de trimitere și formării și facilitării tranziției de la școală la viața activă</a:t>
            </a:r>
            <a:r>
              <a:rPr lang="ro-RO" sz="1800" b="1" dirty="0" smtClean="0"/>
              <a:t>.</a:t>
            </a:r>
          </a:p>
          <a:p>
            <a:pPr marL="0" indent="0" algn="just" eaLnBrk="1" hangingPunct="1">
              <a:buNone/>
            </a:pPr>
            <a:r>
              <a:rPr lang="ro-RO" sz="1000" b="1" dirty="0" smtClean="0"/>
              <a:t> </a:t>
            </a:r>
          </a:p>
          <a:p>
            <a:pPr marL="0" lvl="0" indent="0" eaLnBrk="1" hangingPunct="1">
              <a:lnSpc>
                <a:spcPct val="80000"/>
              </a:lnSpc>
              <a:buNone/>
            </a:pPr>
            <a:r>
              <a:rPr lang="ro-RO" altLang="ro-RO" sz="1600" b="1" i="1" kern="1200" dirty="0">
                <a:solidFill>
                  <a:srgbClr val="0033CC"/>
                </a:solidFill>
                <a:cs typeface="Arial"/>
              </a:rPr>
              <a:t>Consorțiu național</a:t>
            </a:r>
            <a:r>
              <a:rPr lang="ro-RO" altLang="ro-RO" sz="1600" b="1" i="1" kern="1200" dirty="0" smtClean="0">
                <a:solidFill>
                  <a:srgbClr val="0033CC"/>
                </a:solidFill>
                <a:cs typeface="Arial"/>
              </a:rPr>
              <a:t>:</a:t>
            </a:r>
            <a:endParaRPr lang="ro-RO" altLang="ro-RO" sz="1600" b="1" i="1" kern="1200" dirty="0">
              <a:solidFill>
                <a:srgbClr val="0033CC"/>
              </a:solidFill>
              <a:cs typeface="Arial"/>
            </a:endParaRPr>
          </a:p>
          <a:p>
            <a:pPr marL="0" lvl="0" indent="0" algn="just" eaLnBrk="1" hangingPunct="1">
              <a:lnSpc>
                <a:spcPct val="80000"/>
              </a:lnSpc>
              <a:buNone/>
            </a:pPr>
            <a:r>
              <a:rPr lang="en-US" altLang="ro-RO" sz="1600" b="1" i="1" kern="1200" dirty="0" err="1">
                <a:solidFill>
                  <a:srgbClr val="0033CC"/>
                </a:solidFill>
                <a:cs typeface="Arial"/>
              </a:rPr>
              <a:t>Coordonator</a:t>
            </a:r>
            <a:r>
              <a:rPr lang="en-US" altLang="ro-RO" sz="1600" b="1" i="1" kern="1200" dirty="0">
                <a:solidFill>
                  <a:srgbClr val="0033CC"/>
                </a:solidFill>
                <a:cs typeface="Arial"/>
              </a:rPr>
              <a:t> </a:t>
            </a:r>
            <a:r>
              <a:rPr lang="en-US" altLang="ro-RO" sz="1600" b="1" i="1" kern="1200" dirty="0" err="1">
                <a:solidFill>
                  <a:srgbClr val="0033CC"/>
                </a:solidFill>
                <a:cs typeface="Arial"/>
              </a:rPr>
              <a:t>consor</a:t>
            </a:r>
            <a:r>
              <a:rPr lang="ro-RO" altLang="ro-RO" sz="1600" b="1" i="1" kern="1200" dirty="0">
                <a:solidFill>
                  <a:srgbClr val="0033CC"/>
                </a:solidFill>
                <a:cs typeface="Arial"/>
              </a:rPr>
              <a:t>ț</a:t>
            </a:r>
            <a:r>
              <a:rPr lang="en-US" altLang="ro-RO" sz="1600" b="1" i="1" kern="1200" dirty="0" err="1">
                <a:solidFill>
                  <a:srgbClr val="0033CC"/>
                </a:solidFill>
                <a:cs typeface="Arial"/>
              </a:rPr>
              <a:t>iu</a:t>
            </a:r>
            <a:r>
              <a:rPr lang="ro-RO" altLang="ro-RO" sz="1600" b="1" kern="1200" dirty="0">
                <a:solidFill>
                  <a:srgbClr val="000000"/>
                </a:solidFill>
                <a:cs typeface="Arial"/>
              </a:rPr>
              <a:t> - Liceul Tehnologic </a:t>
            </a:r>
            <a:r>
              <a:rPr lang="en-US" altLang="ro-RO" sz="1600" b="1" kern="1200" dirty="0" smtClean="0">
                <a:solidFill>
                  <a:srgbClr val="000000"/>
                </a:solidFill>
                <a:cs typeface="Arial"/>
              </a:rPr>
              <a:t>“</a:t>
            </a:r>
            <a:r>
              <a:rPr lang="en-US" altLang="ro-RO" sz="1600" b="1" kern="1200" dirty="0" err="1" smtClean="0">
                <a:solidFill>
                  <a:srgbClr val="000000"/>
                </a:solidFill>
                <a:cs typeface="Arial"/>
              </a:rPr>
              <a:t>Dinu</a:t>
            </a:r>
            <a:r>
              <a:rPr lang="en-US" altLang="ro-RO" sz="1600" b="1" kern="1200" dirty="0" smtClean="0">
                <a:solidFill>
                  <a:srgbClr val="000000"/>
                </a:solidFill>
                <a:cs typeface="Arial"/>
              </a:rPr>
              <a:t> </a:t>
            </a:r>
            <a:r>
              <a:rPr lang="en-US" altLang="ro-RO" sz="1600" b="1" kern="1200" dirty="0" err="1">
                <a:solidFill>
                  <a:srgbClr val="000000"/>
                </a:solidFill>
                <a:cs typeface="Arial"/>
              </a:rPr>
              <a:t>Bratianu</a:t>
            </a:r>
            <a:r>
              <a:rPr lang="en-US" altLang="ro-RO" sz="1600" b="1" kern="1200" dirty="0">
                <a:solidFill>
                  <a:srgbClr val="000000"/>
                </a:solidFill>
                <a:cs typeface="Arial"/>
              </a:rPr>
              <a:t>” </a:t>
            </a:r>
            <a:r>
              <a:rPr lang="en-US" altLang="ro-RO" sz="1600" b="1" kern="1200" dirty="0" err="1">
                <a:solidFill>
                  <a:srgbClr val="000000"/>
                </a:solidFill>
                <a:cs typeface="Arial"/>
              </a:rPr>
              <a:t>Stefanesti</a:t>
            </a:r>
            <a:r>
              <a:rPr lang="en-US" altLang="ro-RO" sz="1600" b="1" kern="1200" dirty="0">
                <a:solidFill>
                  <a:srgbClr val="000000"/>
                </a:solidFill>
                <a:cs typeface="Arial"/>
              </a:rPr>
              <a:t>, </a:t>
            </a:r>
            <a:r>
              <a:rPr lang="en-US" altLang="ro-RO" sz="1600" b="1" kern="1200" dirty="0" smtClean="0">
                <a:solidFill>
                  <a:srgbClr val="000000"/>
                </a:solidFill>
                <a:cs typeface="Arial"/>
              </a:rPr>
              <a:t>AG</a:t>
            </a:r>
            <a:endParaRPr lang="ro-RO" altLang="ro-RO" sz="1600" b="1" kern="1200" dirty="0" smtClean="0">
              <a:solidFill>
                <a:srgbClr val="000000"/>
              </a:solidFill>
              <a:cs typeface="Arial"/>
            </a:endParaRPr>
          </a:p>
          <a:p>
            <a:pPr marL="0" lvl="0" indent="0" algn="just" eaLnBrk="1" hangingPunct="1">
              <a:lnSpc>
                <a:spcPct val="80000"/>
              </a:lnSpc>
              <a:buNone/>
            </a:pPr>
            <a:r>
              <a:rPr lang="ro-RO" altLang="ro-RO" sz="1600" b="1" i="1" kern="1200" dirty="0" smtClean="0">
                <a:solidFill>
                  <a:srgbClr val="0033CC"/>
                </a:solidFill>
                <a:cs typeface="Arial"/>
              </a:rPr>
              <a:t>Parteneri</a:t>
            </a:r>
            <a:r>
              <a:rPr lang="ro-RO" altLang="ro-RO" sz="1600" b="1" kern="1200" dirty="0">
                <a:solidFill>
                  <a:srgbClr val="0033CC"/>
                </a:solidFill>
                <a:cs typeface="Arial"/>
              </a:rPr>
              <a:t>:</a:t>
            </a:r>
            <a:r>
              <a:rPr lang="ro-RO" altLang="ro-RO" sz="1600" b="1" kern="1200" dirty="0">
                <a:solidFill>
                  <a:srgbClr val="000000"/>
                </a:solidFill>
                <a:cs typeface="Arial"/>
              </a:rPr>
              <a:t> Liceul Tehnologic </a:t>
            </a:r>
            <a:r>
              <a:rPr lang="en-US" altLang="ro-RO" sz="1600" b="1" kern="1200" dirty="0">
                <a:solidFill>
                  <a:srgbClr val="000000"/>
                </a:solidFill>
                <a:cs typeface="Arial"/>
              </a:rPr>
              <a:t>“</a:t>
            </a:r>
            <a:r>
              <a:rPr lang="ro-RO" altLang="ro-RO" sz="1600" b="1" kern="1200" dirty="0" err="1">
                <a:solidFill>
                  <a:srgbClr val="000000"/>
                </a:solidFill>
                <a:cs typeface="Arial"/>
              </a:rPr>
              <a:t>Capitan</a:t>
            </a:r>
            <a:r>
              <a:rPr lang="ro-RO" altLang="ro-RO" sz="1600" b="1" kern="1200" dirty="0">
                <a:solidFill>
                  <a:srgbClr val="000000"/>
                </a:solidFill>
                <a:cs typeface="Arial"/>
              </a:rPr>
              <a:t> Nicolae </a:t>
            </a:r>
            <a:r>
              <a:rPr lang="ro-RO" altLang="ro-RO" sz="1600" b="1" kern="1200" dirty="0" err="1">
                <a:solidFill>
                  <a:srgbClr val="000000"/>
                </a:solidFill>
                <a:cs typeface="Arial"/>
              </a:rPr>
              <a:t>Plesoianu</a:t>
            </a:r>
            <a:r>
              <a:rPr lang="en-US" altLang="ro-RO" sz="1600" b="1" kern="1200" dirty="0">
                <a:solidFill>
                  <a:srgbClr val="000000"/>
                </a:solidFill>
                <a:cs typeface="Arial"/>
              </a:rPr>
              <a:t>”, </a:t>
            </a:r>
            <a:r>
              <a:rPr lang="en-US" altLang="ro-RO" sz="1600" b="1" kern="1200" dirty="0" err="1">
                <a:solidFill>
                  <a:srgbClr val="000000"/>
                </a:solidFill>
                <a:cs typeface="Arial"/>
              </a:rPr>
              <a:t>Ramnicu</a:t>
            </a:r>
            <a:r>
              <a:rPr lang="en-US" altLang="ro-RO" sz="1600" b="1" kern="1200" dirty="0">
                <a:solidFill>
                  <a:srgbClr val="000000"/>
                </a:solidFill>
                <a:cs typeface="Arial"/>
              </a:rPr>
              <a:t> </a:t>
            </a:r>
            <a:r>
              <a:rPr lang="en-US" altLang="ro-RO" sz="1600" b="1" kern="1200" dirty="0" err="1">
                <a:solidFill>
                  <a:srgbClr val="000000"/>
                </a:solidFill>
                <a:cs typeface="Arial"/>
              </a:rPr>
              <a:t>Valcea</a:t>
            </a:r>
            <a:r>
              <a:rPr lang="en-US" altLang="ro-RO" sz="1600" b="1" kern="1200" dirty="0">
                <a:solidFill>
                  <a:srgbClr val="000000"/>
                </a:solidFill>
                <a:cs typeface="Arial"/>
              </a:rPr>
              <a:t>, VL </a:t>
            </a:r>
            <a:r>
              <a:rPr lang="ro-RO" altLang="ro-RO" sz="1600" b="1" kern="1200" dirty="0" smtClean="0">
                <a:solidFill>
                  <a:srgbClr val="000000"/>
                </a:solidFill>
                <a:cs typeface="Arial"/>
              </a:rPr>
              <a:t>                                                                   </a:t>
            </a:r>
            <a:r>
              <a:rPr lang="en-US" altLang="ro-RO" sz="1600" b="1" kern="1200" dirty="0" smtClean="0">
                <a:solidFill>
                  <a:srgbClr val="000000"/>
                </a:solidFill>
                <a:cs typeface="Arial"/>
              </a:rPr>
              <a:t>                 </a:t>
            </a:r>
            <a:endParaRPr lang="ro-RO" altLang="ro-RO" sz="1600" b="1" kern="1200" dirty="0">
              <a:solidFill>
                <a:srgbClr val="000000"/>
              </a:solidFill>
              <a:cs typeface="Arial"/>
            </a:endParaRPr>
          </a:p>
          <a:p>
            <a:pPr marL="0" lvl="0" indent="0" algn="just" eaLnBrk="1" hangingPunct="1">
              <a:lnSpc>
                <a:spcPct val="80000"/>
              </a:lnSpc>
              <a:buNone/>
            </a:pPr>
            <a:r>
              <a:rPr lang="en-US" altLang="ro-RO" sz="1600" b="1" kern="1200" dirty="0">
                <a:solidFill>
                  <a:srgbClr val="000000"/>
                </a:solidFill>
                <a:cs typeface="Arial"/>
              </a:rPr>
              <a:t>                  </a:t>
            </a:r>
            <a:r>
              <a:rPr lang="ro-RO" altLang="ro-RO" sz="1600" b="1" kern="1200" dirty="0" err="1">
                <a:solidFill>
                  <a:srgbClr val="000000"/>
                </a:solidFill>
                <a:cs typeface="Arial"/>
              </a:rPr>
              <a:t>LIceul</a:t>
            </a:r>
            <a:r>
              <a:rPr lang="ro-RO" altLang="ro-RO" sz="1600" b="1" kern="1200" dirty="0">
                <a:solidFill>
                  <a:srgbClr val="000000"/>
                </a:solidFill>
                <a:cs typeface="Arial"/>
              </a:rPr>
              <a:t> Tehnologic </a:t>
            </a:r>
            <a:r>
              <a:rPr lang="ro-RO" altLang="ro-RO" sz="1600" b="1" kern="1200" dirty="0" err="1" smtClean="0">
                <a:solidFill>
                  <a:srgbClr val="000000"/>
                </a:solidFill>
                <a:cs typeface="Arial"/>
              </a:rPr>
              <a:t>Costesti</a:t>
            </a:r>
            <a:r>
              <a:rPr lang="en-US" altLang="ro-RO" sz="1600" b="1" kern="1200" dirty="0">
                <a:solidFill>
                  <a:srgbClr val="000000"/>
                </a:solidFill>
                <a:cs typeface="Arial"/>
              </a:rPr>
              <a:t>, </a:t>
            </a:r>
            <a:r>
              <a:rPr lang="en-US" altLang="ro-RO" sz="1600" b="1" kern="1200" dirty="0" smtClean="0">
                <a:solidFill>
                  <a:srgbClr val="000000"/>
                </a:solidFill>
                <a:cs typeface="Arial"/>
              </a:rPr>
              <a:t>AG</a:t>
            </a:r>
            <a:endParaRPr lang="ro-RO" altLang="ro-RO" sz="1600" b="1" kern="1200" dirty="0">
              <a:solidFill>
                <a:srgbClr val="000000"/>
              </a:solidFill>
              <a:cs typeface="Arial"/>
            </a:endParaRPr>
          </a:p>
          <a:p>
            <a:pPr marL="0" lvl="0" indent="0" algn="just" eaLnBrk="1" hangingPunct="1">
              <a:lnSpc>
                <a:spcPct val="80000"/>
              </a:lnSpc>
              <a:buNone/>
            </a:pPr>
            <a:r>
              <a:rPr lang="pt-BR" altLang="ro-RO" sz="1600" b="1" i="1" kern="1200" dirty="0">
                <a:solidFill>
                  <a:srgbClr val="0033CC"/>
                </a:solidFill>
                <a:cs typeface="Arial"/>
              </a:rPr>
              <a:t>Organizații gazdă: </a:t>
            </a:r>
            <a:r>
              <a:rPr lang="pt-BR" altLang="ro-RO" sz="1600" b="1" kern="1200" dirty="0">
                <a:cs typeface="Arial"/>
              </a:rPr>
              <a:t> 1. TELLUS COLLEGE, Plymouth, Marea Britanie</a:t>
            </a:r>
          </a:p>
          <a:p>
            <a:pPr marL="0" lvl="0" indent="0" algn="just" eaLnBrk="1" hangingPunct="1">
              <a:lnSpc>
                <a:spcPct val="80000"/>
              </a:lnSpc>
              <a:buNone/>
            </a:pPr>
            <a:r>
              <a:rPr lang="pt-BR" altLang="ro-RO" sz="1600" b="1" kern="1200" dirty="0">
                <a:cs typeface="Arial"/>
              </a:rPr>
              <a:t>                                 2. ESCOLA PROFISSIONAL DO MONTIJO -Associação para a  </a:t>
            </a:r>
          </a:p>
          <a:p>
            <a:pPr marL="0" lvl="0" indent="0" algn="just" eaLnBrk="1" hangingPunct="1">
              <a:lnSpc>
                <a:spcPct val="80000"/>
              </a:lnSpc>
              <a:buNone/>
            </a:pPr>
            <a:r>
              <a:rPr lang="pt-BR" altLang="ro-RO" sz="1600" b="1" kern="1200" dirty="0">
                <a:cs typeface="Arial"/>
              </a:rPr>
              <a:t>                                     Formação Profissional e Desenvolvimento do Montijo,   </a:t>
            </a:r>
          </a:p>
          <a:p>
            <a:pPr marL="0" lvl="0" indent="0" algn="just" eaLnBrk="1" hangingPunct="1">
              <a:lnSpc>
                <a:spcPct val="80000"/>
              </a:lnSpc>
              <a:buNone/>
            </a:pPr>
            <a:r>
              <a:rPr lang="pt-BR" altLang="ro-RO" sz="1600" b="1" kern="1200" dirty="0">
                <a:cs typeface="Arial"/>
              </a:rPr>
              <a:t>                                     Portugalia</a:t>
            </a:r>
          </a:p>
          <a:p>
            <a:pPr marL="0" lvl="0" indent="0" algn="just" eaLnBrk="1" hangingPunct="1">
              <a:lnSpc>
                <a:spcPct val="80000"/>
              </a:lnSpc>
              <a:buNone/>
            </a:pPr>
            <a:r>
              <a:rPr lang="pt-BR" altLang="ro-RO" sz="1600" b="1" kern="1200" dirty="0">
                <a:cs typeface="Arial"/>
              </a:rPr>
              <a:t>                                 3. A.SINANIS &amp; SIA O.E. (IPODOMI), Grecia</a:t>
            </a:r>
          </a:p>
          <a:p>
            <a:pPr marL="0" lvl="0" indent="0" algn="just" eaLnBrk="1" hangingPunct="1">
              <a:lnSpc>
                <a:spcPct val="80000"/>
              </a:lnSpc>
              <a:buNone/>
            </a:pPr>
            <a:endParaRPr lang="ro-RO" altLang="ro-RO" sz="1000" kern="1200" dirty="0">
              <a:solidFill>
                <a:srgbClr val="000000"/>
              </a:solidFill>
              <a:cs typeface="Arial"/>
            </a:endParaRPr>
          </a:p>
          <a:p>
            <a:pPr marL="0" indent="0" algn="just" eaLnBrk="1" hangingPunct="1">
              <a:buNone/>
            </a:pPr>
            <a:r>
              <a:rPr lang="ro-RO" altLang="ro-RO" sz="1600" b="1" i="1" kern="1200" dirty="0" smtClean="0">
                <a:solidFill>
                  <a:srgbClr val="0033CC"/>
                </a:solidFill>
                <a:cs typeface="Arial"/>
              </a:rPr>
              <a:t>Perioada: </a:t>
            </a:r>
            <a:r>
              <a:rPr lang="ro-RO" altLang="ro-RO" sz="1600" b="1" i="1" kern="1200" dirty="0" smtClean="0">
                <a:cs typeface="Arial"/>
              </a:rPr>
              <a:t>01.09.2018 – 29.02.2020</a:t>
            </a:r>
          </a:p>
          <a:p>
            <a:pPr marL="0" indent="0" algn="just" eaLnBrk="1" hangingPunct="1">
              <a:buNone/>
            </a:pPr>
            <a:endParaRPr lang="ro-RO" altLang="ro-RO" sz="1000" b="1" i="1" kern="1200" dirty="0" smtClean="0">
              <a:cs typeface="Arial"/>
            </a:endParaRPr>
          </a:p>
          <a:p>
            <a:pPr marL="0" lvl="0" indent="0" algn="just" eaLnBrk="1" hangingPunct="1">
              <a:buNone/>
            </a:pPr>
            <a:r>
              <a:rPr lang="ro-RO" altLang="ro-RO" sz="1600" b="1" i="1" kern="1200" dirty="0" smtClean="0">
                <a:solidFill>
                  <a:srgbClr val="0033CC"/>
                </a:solidFill>
                <a:cs typeface="Arial"/>
              </a:rPr>
              <a:t>Beneficiari </a:t>
            </a:r>
            <a:r>
              <a:rPr lang="ro-RO" altLang="ro-RO" sz="1600" b="1" i="1" kern="1200" dirty="0">
                <a:solidFill>
                  <a:srgbClr val="0033CC"/>
                </a:solidFill>
                <a:cs typeface="Arial"/>
              </a:rPr>
              <a:t>direcți: </a:t>
            </a:r>
            <a:r>
              <a:rPr lang="it-IT" altLang="ro-RO" sz="1600" b="1" kern="1200" dirty="0">
                <a:solidFill>
                  <a:srgbClr val="000000"/>
                </a:solidFill>
                <a:cs typeface="Arial"/>
              </a:rPr>
              <a:t>63 elevi clasa a X-a, calificarea profesională “Mecanic auto” și 9 profesori discipline tehnice</a:t>
            </a:r>
            <a:r>
              <a:rPr lang="ro-RO" altLang="ro-RO" sz="1600" b="1" kern="1200" dirty="0">
                <a:solidFill>
                  <a:srgbClr val="000000"/>
                </a:solidFill>
                <a:cs typeface="Arial"/>
              </a:rPr>
              <a:t> din cele trei unități școlare</a:t>
            </a:r>
            <a:endParaRPr lang="ro-RO" sz="2000" dirty="0">
              <a:solidFill>
                <a:srgbClr val="000000"/>
              </a:solidFill>
            </a:endParaRPr>
          </a:p>
          <a:p>
            <a:pPr marL="0" indent="0" algn="just" eaLnBrk="1" hangingPunct="1">
              <a:buNone/>
            </a:pPr>
            <a:endParaRPr lang="ro-RO" sz="2000" dirty="0" smtClean="0"/>
          </a:p>
        </p:txBody>
      </p:sp>
    </p:spTree>
    <p:extLst>
      <p:ext uri="{BB962C8B-B14F-4D97-AF65-F5344CB8AC3E}">
        <p14:creationId xmlns:p14="http://schemas.microsoft.com/office/powerpoint/2010/main" val="1262185178"/>
      </p:ext>
    </p:extLst>
  </p:cSld>
  <p:clrMapOvr>
    <a:masterClrMapping/>
  </p:clrMapOvr>
  <mc:AlternateContent xmlns:mc="http://schemas.openxmlformats.org/markup-compatibility/2006" xmlns:p14="http://schemas.microsoft.com/office/powerpoint/2010/main">
    <mc:Choice Requires="p14">
      <p:transition p14:dur="10" advClick="0">
        <p:wheel/>
      </p:transition>
    </mc:Choice>
    <mc:Fallback xmlns="">
      <p:transition advClick="0">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randombar(horizontal)">
                                      <p:cBhvr>
                                        <p:cTn id="7" dur="500"/>
                                        <p:tgtEl>
                                          <p:spTgt spid="307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randombar(horizontal)">
                                      <p:cBhvr>
                                        <p:cTn id="10" dur="500"/>
                                        <p:tgtEl>
                                          <p:spTgt spid="3075">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Effect transition="in" filter="randombar(horizontal)">
                                      <p:cBhvr>
                                        <p:cTn id="13" dur="500"/>
                                        <p:tgtEl>
                                          <p:spTgt spid="3075">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075">
                                            <p:txEl>
                                              <p:pRg st="4" end="4"/>
                                            </p:txEl>
                                          </p:spTgt>
                                        </p:tgtEl>
                                        <p:attrNameLst>
                                          <p:attrName>style.visibility</p:attrName>
                                        </p:attrNameLst>
                                      </p:cBhvr>
                                      <p:to>
                                        <p:strVal val="visible"/>
                                      </p:to>
                                    </p:set>
                                    <p:animEffect transition="in" filter="randombar(horizontal)">
                                      <p:cBhvr>
                                        <p:cTn id="16" dur="500"/>
                                        <p:tgtEl>
                                          <p:spTgt spid="3075">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Effect transition="in" filter="randombar(horizontal)">
                                      <p:cBhvr>
                                        <p:cTn id="19" dur="500"/>
                                        <p:tgtEl>
                                          <p:spTgt spid="3075">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075">
                                            <p:txEl>
                                              <p:pRg st="6" end="6"/>
                                            </p:txEl>
                                          </p:spTgt>
                                        </p:tgtEl>
                                        <p:attrNameLst>
                                          <p:attrName>style.visibility</p:attrName>
                                        </p:attrNameLst>
                                      </p:cBhvr>
                                      <p:to>
                                        <p:strVal val="visible"/>
                                      </p:to>
                                    </p:set>
                                    <p:animEffect transition="in" filter="randombar(horizontal)">
                                      <p:cBhvr>
                                        <p:cTn id="22" dur="500"/>
                                        <p:tgtEl>
                                          <p:spTgt spid="3075">
                                            <p:txEl>
                                              <p:pRg st="6" end="6"/>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animEffect transition="in" filter="randombar(horizontal)">
                                      <p:cBhvr>
                                        <p:cTn id="25" dur="500"/>
                                        <p:tgtEl>
                                          <p:spTgt spid="3075">
                                            <p:txEl>
                                              <p:pRg st="7" end="7"/>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075">
                                            <p:txEl>
                                              <p:pRg st="8" end="8"/>
                                            </p:txEl>
                                          </p:spTgt>
                                        </p:tgtEl>
                                        <p:attrNameLst>
                                          <p:attrName>style.visibility</p:attrName>
                                        </p:attrNameLst>
                                      </p:cBhvr>
                                      <p:to>
                                        <p:strVal val="visible"/>
                                      </p:to>
                                    </p:set>
                                    <p:animEffect transition="in" filter="randombar(horizontal)">
                                      <p:cBhvr>
                                        <p:cTn id="28" dur="500"/>
                                        <p:tgtEl>
                                          <p:spTgt spid="3075">
                                            <p:txEl>
                                              <p:pRg st="8" end="8"/>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075">
                                            <p:txEl>
                                              <p:pRg st="9" end="9"/>
                                            </p:txEl>
                                          </p:spTgt>
                                        </p:tgtEl>
                                        <p:attrNameLst>
                                          <p:attrName>style.visibility</p:attrName>
                                        </p:attrNameLst>
                                      </p:cBhvr>
                                      <p:to>
                                        <p:strVal val="visible"/>
                                      </p:to>
                                    </p:set>
                                    <p:animEffect transition="in" filter="randombar(horizontal)">
                                      <p:cBhvr>
                                        <p:cTn id="31" dur="500"/>
                                        <p:tgtEl>
                                          <p:spTgt spid="3075">
                                            <p:txEl>
                                              <p:pRg st="9" end="9"/>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075">
                                            <p:txEl>
                                              <p:pRg st="10" end="10"/>
                                            </p:txEl>
                                          </p:spTgt>
                                        </p:tgtEl>
                                        <p:attrNameLst>
                                          <p:attrName>style.visibility</p:attrName>
                                        </p:attrNameLst>
                                      </p:cBhvr>
                                      <p:to>
                                        <p:strVal val="visible"/>
                                      </p:to>
                                    </p:set>
                                    <p:animEffect transition="in" filter="randombar(horizontal)">
                                      <p:cBhvr>
                                        <p:cTn id="34" dur="500"/>
                                        <p:tgtEl>
                                          <p:spTgt spid="3075">
                                            <p:txEl>
                                              <p:pRg st="10" end="1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075">
                                            <p:txEl>
                                              <p:pRg st="11" end="11"/>
                                            </p:txEl>
                                          </p:spTgt>
                                        </p:tgtEl>
                                        <p:attrNameLst>
                                          <p:attrName>style.visibility</p:attrName>
                                        </p:attrNameLst>
                                      </p:cBhvr>
                                      <p:to>
                                        <p:strVal val="visible"/>
                                      </p:to>
                                    </p:set>
                                    <p:animEffect transition="in" filter="randombar(horizontal)">
                                      <p:cBhvr>
                                        <p:cTn id="37" dur="500"/>
                                        <p:tgtEl>
                                          <p:spTgt spid="3075">
                                            <p:txEl>
                                              <p:pRg st="11" end="1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075">
                                            <p:txEl>
                                              <p:pRg st="12" end="12"/>
                                            </p:txEl>
                                          </p:spTgt>
                                        </p:tgtEl>
                                        <p:attrNameLst>
                                          <p:attrName>style.visibility</p:attrName>
                                        </p:attrNameLst>
                                      </p:cBhvr>
                                      <p:to>
                                        <p:strVal val="visible"/>
                                      </p:to>
                                    </p:set>
                                    <p:animEffect transition="in" filter="randombar(horizontal)">
                                      <p:cBhvr>
                                        <p:cTn id="40" dur="500"/>
                                        <p:tgtEl>
                                          <p:spTgt spid="3075">
                                            <p:txEl>
                                              <p:pRg st="12" end="1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075">
                                            <p:txEl>
                                              <p:pRg st="14" end="14"/>
                                            </p:txEl>
                                          </p:spTgt>
                                        </p:tgtEl>
                                        <p:attrNameLst>
                                          <p:attrName>style.visibility</p:attrName>
                                        </p:attrNameLst>
                                      </p:cBhvr>
                                      <p:to>
                                        <p:strVal val="visible"/>
                                      </p:to>
                                    </p:set>
                                    <p:animEffect transition="in" filter="randombar(horizontal)">
                                      <p:cBhvr>
                                        <p:cTn id="43" dur="500"/>
                                        <p:tgtEl>
                                          <p:spTgt spid="3075">
                                            <p:txEl>
                                              <p:pRg st="14" end="14"/>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075">
                                            <p:txEl>
                                              <p:pRg st="16" end="16"/>
                                            </p:txEl>
                                          </p:spTgt>
                                        </p:tgtEl>
                                        <p:attrNameLst>
                                          <p:attrName>style.visibility</p:attrName>
                                        </p:attrNameLst>
                                      </p:cBhvr>
                                      <p:to>
                                        <p:strVal val="visible"/>
                                      </p:to>
                                    </p:set>
                                    <p:animEffect transition="in" filter="randombar(horizontal)">
                                      <p:cBhvr>
                                        <p:cTn id="46" dur="500"/>
                                        <p:tgtEl>
                                          <p:spTgt spid="307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5" y="107449"/>
            <a:ext cx="7787208" cy="634082"/>
          </a:xfrm>
        </p:spPr>
        <p:txBody>
          <a:bodyPr/>
          <a:lstStyle/>
          <a:p>
            <a:r>
              <a:rPr lang="ro-RO" sz="2800" b="1">
                <a:latin typeface="+mn-lt"/>
              </a:rPr>
              <a:t>Marea </a:t>
            </a:r>
            <a:r>
              <a:rPr lang="ro-RO" sz="2800" b="1" smtClean="0">
                <a:latin typeface="+mn-lt"/>
              </a:rPr>
              <a:t>Britanie</a:t>
            </a:r>
            <a:endParaRPr lang="ro-RO" sz="2800" dirty="0">
              <a:latin typeface="+mn-lt"/>
            </a:endParaRPr>
          </a:p>
        </p:txBody>
      </p:sp>
      <p:pic>
        <p:nvPicPr>
          <p:cNvPr id="3" name="Picture 2"/>
          <p:cNvPicPr>
            <a:picLocks noChangeAspect="1"/>
          </p:cNvPicPr>
          <p:nvPr/>
        </p:nvPicPr>
        <p:blipFill>
          <a:blip r:embed="rId2"/>
          <a:stretch>
            <a:fillRect/>
          </a:stretch>
        </p:blipFill>
        <p:spPr>
          <a:xfrm>
            <a:off x="6368639" y="172509"/>
            <a:ext cx="868685" cy="5690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359" y="3140967"/>
            <a:ext cx="4956041" cy="37170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639" y="980728"/>
            <a:ext cx="4555361" cy="2212197"/>
          </a:xfrm>
          <a:prstGeom prst="rect">
            <a:avLst/>
          </a:prstGeom>
        </p:spPr>
      </p:pic>
      <p:pic>
        <p:nvPicPr>
          <p:cNvPr id="7" name="Content Placeholder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992700"/>
            <a:ext cx="4720277" cy="2292284"/>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192926"/>
            <a:ext cx="4886766" cy="3665074"/>
          </a:xfrm>
          <a:prstGeom prst="rect">
            <a:avLst/>
          </a:prstGeom>
        </p:spPr>
      </p:pic>
    </p:spTree>
    <p:extLst>
      <p:ext uri="{BB962C8B-B14F-4D97-AF65-F5344CB8AC3E}">
        <p14:creationId xmlns:p14="http://schemas.microsoft.com/office/powerpoint/2010/main" val="2698683654"/>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par>
                          <p:cTn id="33" fill="hold">
                            <p:stCondLst>
                              <p:cond delay="3500"/>
                            </p:stCondLst>
                            <p:childTnLst>
                              <p:par>
                                <p:cTn id="34" presetID="31"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smtClean="0"/>
              <a:t>Portugalia</a:t>
            </a:r>
            <a:r>
              <a:rPr lang="ro-RO" sz="2800" b="1" smtClean="0"/>
              <a:t> </a:t>
            </a:r>
            <a:endParaRPr lang="ro-RO" sz="2800"/>
          </a:p>
        </p:txBody>
      </p:sp>
      <p:sp>
        <p:nvSpPr>
          <p:cNvPr id="3" name="Content Placeholder 2"/>
          <p:cNvSpPr>
            <a:spLocks noGrp="1"/>
          </p:cNvSpPr>
          <p:nvPr>
            <p:ph idx="1"/>
          </p:nvPr>
        </p:nvSpPr>
        <p:spPr/>
        <p:txBody>
          <a:bodyPr/>
          <a:lstStyle/>
          <a:p>
            <a:pPr marL="0" indent="0">
              <a:buNone/>
            </a:pPr>
            <a:endParaRPr lang="ro-R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76672"/>
            <a:ext cx="1141859" cy="76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55" y="3789040"/>
            <a:ext cx="4249305" cy="319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397" y="1412776"/>
            <a:ext cx="4189400" cy="314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051" y="3573016"/>
            <a:ext cx="4093489" cy="30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124054"/>
            <a:ext cx="4164861" cy="312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93160"/>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 calcmode="lin" valueType="num">
                                      <p:cBhvr>
                                        <p:cTn id="9" dur="500" fill="hold"/>
                                        <p:tgtEl>
                                          <p:spTgt spid="2050"/>
                                        </p:tgtEl>
                                        <p:attrNameLst>
                                          <p:attrName>ppt_w</p:attrName>
                                        </p:attrNameLst>
                                      </p:cBhvr>
                                      <p:tavLst>
                                        <p:tav tm="0">
                                          <p:val>
                                            <p:fltVal val="0"/>
                                          </p:val>
                                        </p:tav>
                                        <p:tav tm="100000">
                                          <p:val>
                                            <p:strVal val="#ppt_w"/>
                                          </p:val>
                                        </p:tav>
                                      </p:tavLst>
                                    </p:anim>
                                    <p:anim calcmode="lin" valueType="num">
                                      <p:cBhvr>
                                        <p:cTn id="10" dur="500" fill="hold"/>
                                        <p:tgtEl>
                                          <p:spTgt spid="2050"/>
                                        </p:tgtEl>
                                        <p:attrNameLst>
                                          <p:attrName>ppt_h</p:attrName>
                                        </p:attrNameLst>
                                      </p:cBhvr>
                                      <p:tavLst>
                                        <p:tav tm="0">
                                          <p:val>
                                            <p:fltVal val="0"/>
                                          </p:val>
                                        </p:tav>
                                        <p:tav tm="100000">
                                          <p:val>
                                            <p:strVal val="#ppt_h"/>
                                          </p:val>
                                        </p:tav>
                                      </p:tavLst>
                                    </p:anim>
                                    <p:animEffect transition="in" filter="fade">
                                      <p:cBhvr>
                                        <p:cTn id="11" dur="500"/>
                                        <p:tgtEl>
                                          <p:spTgt spid="2050"/>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2055"/>
                                        </p:tgtEl>
                                        <p:attrNameLst>
                                          <p:attrName>style.visibility</p:attrName>
                                        </p:attrNameLst>
                                      </p:cBhvr>
                                      <p:to>
                                        <p:strVal val="visible"/>
                                      </p:to>
                                    </p:set>
                                    <p:anim calcmode="lin" valueType="num">
                                      <p:cBhvr>
                                        <p:cTn id="15" dur="1000" fill="hold"/>
                                        <p:tgtEl>
                                          <p:spTgt spid="2055"/>
                                        </p:tgtEl>
                                        <p:attrNameLst>
                                          <p:attrName>ppt_w</p:attrName>
                                        </p:attrNameLst>
                                      </p:cBhvr>
                                      <p:tavLst>
                                        <p:tav tm="0">
                                          <p:val>
                                            <p:fltVal val="0"/>
                                          </p:val>
                                        </p:tav>
                                        <p:tav tm="100000">
                                          <p:val>
                                            <p:strVal val="#ppt_w"/>
                                          </p:val>
                                        </p:tav>
                                      </p:tavLst>
                                    </p:anim>
                                    <p:anim calcmode="lin" valueType="num">
                                      <p:cBhvr>
                                        <p:cTn id="16" dur="1000" fill="hold"/>
                                        <p:tgtEl>
                                          <p:spTgt spid="2055"/>
                                        </p:tgtEl>
                                        <p:attrNameLst>
                                          <p:attrName>ppt_h</p:attrName>
                                        </p:attrNameLst>
                                      </p:cBhvr>
                                      <p:tavLst>
                                        <p:tav tm="0">
                                          <p:val>
                                            <p:fltVal val="0"/>
                                          </p:val>
                                        </p:tav>
                                        <p:tav tm="100000">
                                          <p:val>
                                            <p:strVal val="#ppt_h"/>
                                          </p:val>
                                        </p:tav>
                                      </p:tavLst>
                                    </p:anim>
                                    <p:anim calcmode="lin" valueType="num">
                                      <p:cBhvr>
                                        <p:cTn id="17" dur="1000" fill="hold"/>
                                        <p:tgtEl>
                                          <p:spTgt spid="2055"/>
                                        </p:tgtEl>
                                        <p:attrNameLst>
                                          <p:attrName>style.rotation</p:attrName>
                                        </p:attrNameLst>
                                      </p:cBhvr>
                                      <p:tavLst>
                                        <p:tav tm="0">
                                          <p:val>
                                            <p:fltVal val="90"/>
                                          </p:val>
                                        </p:tav>
                                        <p:tav tm="100000">
                                          <p:val>
                                            <p:fltVal val="0"/>
                                          </p:val>
                                        </p:tav>
                                      </p:tavLst>
                                    </p:anim>
                                    <p:animEffect transition="in" filter="fade">
                                      <p:cBhvr>
                                        <p:cTn id="18" dur="1000"/>
                                        <p:tgtEl>
                                          <p:spTgt spid="205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051"/>
                                        </p:tgtEl>
                                        <p:attrNameLst>
                                          <p:attrName>style.visibility</p:attrName>
                                        </p:attrNameLst>
                                      </p:cBhvr>
                                      <p:to>
                                        <p:strVal val="visible"/>
                                      </p:to>
                                    </p:set>
                                    <p:anim calcmode="lin" valueType="num">
                                      <p:cBhvr>
                                        <p:cTn id="29" dur="1000" fill="hold"/>
                                        <p:tgtEl>
                                          <p:spTgt spid="2051"/>
                                        </p:tgtEl>
                                        <p:attrNameLst>
                                          <p:attrName>ppt_w</p:attrName>
                                        </p:attrNameLst>
                                      </p:cBhvr>
                                      <p:tavLst>
                                        <p:tav tm="0">
                                          <p:val>
                                            <p:fltVal val="0"/>
                                          </p:val>
                                        </p:tav>
                                        <p:tav tm="100000">
                                          <p:val>
                                            <p:strVal val="#ppt_w"/>
                                          </p:val>
                                        </p:tav>
                                      </p:tavLst>
                                    </p:anim>
                                    <p:anim calcmode="lin" valueType="num">
                                      <p:cBhvr>
                                        <p:cTn id="30" dur="1000" fill="hold"/>
                                        <p:tgtEl>
                                          <p:spTgt spid="2051"/>
                                        </p:tgtEl>
                                        <p:attrNameLst>
                                          <p:attrName>ppt_h</p:attrName>
                                        </p:attrNameLst>
                                      </p:cBhvr>
                                      <p:tavLst>
                                        <p:tav tm="0">
                                          <p:val>
                                            <p:fltVal val="0"/>
                                          </p:val>
                                        </p:tav>
                                        <p:tav tm="100000">
                                          <p:val>
                                            <p:strVal val="#ppt_h"/>
                                          </p:val>
                                        </p:tav>
                                      </p:tavLst>
                                    </p:anim>
                                    <p:anim calcmode="lin" valueType="num">
                                      <p:cBhvr>
                                        <p:cTn id="31" dur="1000" fill="hold"/>
                                        <p:tgtEl>
                                          <p:spTgt spid="2051"/>
                                        </p:tgtEl>
                                        <p:attrNameLst>
                                          <p:attrName>style.rotation</p:attrName>
                                        </p:attrNameLst>
                                      </p:cBhvr>
                                      <p:tavLst>
                                        <p:tav tm="0">
                                          <p:val>
                                            <p:fltVal val="90"/>
                                          </p:val>
                                        </p:tav>
                                        <p:tav tm="100000">
                                          <p:val>
                                            <p:fltVal val="0"/>
                                          </p:val>
                                        </p:tav>
                                      </p:tavLst>
                                    </p:anim>
                                    <p:animEffect transition="in" filter="fade">
                                      <p:cBhvr>
                                        <p:cTn id="32" dur="1000"/>
                                        <p:tgtEl>
                                          <p:spTgt spid="2051"/>
                                        </p:tgtEl>
                                      </p:cBhvr>
                                    </p:animEffect>
                                  </p:childTnLst>
                                </p:cTn>
                              </p:par>
                            </p:childTnLst>
                          </p:cTn>
                        </p:par>
                        <p:par>
                          <p:cTn id="33" fill="hold">
                            <p:stCondLst>
                              <p:cond delay="3500"/>
                            </p:stCondLst>
                            <p:childTnLst>
                              <p:par>
                                <p:cTn id="34" presetID="31" presetClass="entr" presetSubtype="0" fill="hold" nodeType="after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1000" fill="hold"/>
                                        <p:tgtEl>
                                          <p:spTgt spid="2054"/>
                                        </p:tgtEl>
                                        <p:attrNameLst>
                                          <p:attrName>ppt_w</p:attrName>
                                        </p:attrNameLst>
                                      </p:cBhvr>
                                      <p:tavLst>
                                        <p:tav tm="0">
                                          <p:val>
                                            <p:fltVal val="0"/>
                                          </p:val>
                                        </p:tav>
                                        <p:tav tm="100000">
                                          <p:val>
                                            <p:strVal val="#ppt_w"/>
                                          </p:val>
                                        </p:tav>
                                      </p:tavLst>
                                    </p:anim>
                                    <p:anim calcmode="lin" valueType="num">
                                      <p:cBhvr>
                                        <p:cTn id="37" dur="1000" fill="hold"/>
                                        <p:tgtEl>
                                          <p:spTgt spid="2054"/>
                                        </p:tgtEl>
                                        <p:attrNameLst>
                                          <p:attrName>ppt_h</p:attrName>
                                        </p:attrNameLst>
                                      </p:cBhvr>
                                      <p:tavLst>
                                        <p:tav tm="0">
                                          <p:val>
                                            <p:fltVal val="0"/>
                                          </p:val>
                                        </p:tav>
                                        <p:tav tm="100000">
                                          <p:val>
                                            <p:strVal val="#ppt_h"/>
                                          </p:val>
                                        </p:tav>
                                      </p:tavLst>
                                    </p:anim>
                                    <p:anim calcmode="lin" valueType="num">
                                      <p:cBhvr>
                                        <p:cTn id="38" dur="1000" fill="hold"/>
                                        <p:tgtEl>
                                          <p:spTgt spid="2054"/>
                                        </p:tgtEl>
                                        <p:attrNameLst>
                                          <p:attrName>style.rotation</p:attrName>
                                        </p:attrNameLst>
                                      </p:cBhvr>
                                      <p:tavLst>
                                        <p:tav tm="0">
                                          <p:val>
                                            <p:fltVal val="90"/>
                                          </p:val>
                                        </p:tav>
                                        <p:tav tm="100000">
                                          <p:val>
                                            <p:fltVal val="0"/>
                                          </p:val>
                                        </p:tav>
                                      </p:tavLst>
                                    </p:anim>
                                    <p:animEffect transition="in" filter="fade">
                                      <p:cBhvr>
                                        <p:cTn id="39"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smtClean="0"/>
              <a:t>Grecia  </a:t>
            </a:r>
            <a:endParaRPr lang="ro-RO" sz="280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5" y="476672"/>
            <a:ext cx="865333"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397901">
            <a:off x="663757" y="906666"/>
            <a:ext cx="2664296" cy="355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69826">
            <a:off x="6183590" y="997931"/>
            <a:ext cx="291632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3071" y="1196752"/>
            <a:ext cx="2787601" cy="371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3950250"/>
            <a:ext cx="5173541" cy="291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389486"/>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animEffect transition="in" filter="fade">
                                      <p:cBhvr>
                                        <p:cTn id="11" dur="500"/>
                                        <p:tgtEl>
                                          <p:spTgt spid="3074"/>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 calcmode="lin" valueType="num">
                                      <p:cBhvr>
                                        <p:cTn id="15" dur="1000" fill="hold"/>
                                        <p:tgtEl>
                                          <p:spTgt spid="3079"/>
                                        </p:tgtEl>
                                        <p:attrNameLst>
                                          <p:attrName>ppt_w</p:attrName>
                                        </p:attrNameLst>
                                      </p:cBhvr>
                                      <p:tavLst>
                                        <p:tav tm="0">
                                          <p:val>
                                            <p:fltVal val="0"/>
                                          </p:val>
                                        </p:tav>
                                        <p:tav tm="100000">
                                          <p:val>
                                            <p:strVal val="#ppt_w"/>
                                          </p:val>
                                        </p:tav>
                                      </p:tavLst>
                                    </p:anim>
                                    <p:anim calcmode="lin" valueType="num">
                                      <p:cBhvr>
                                        <p:cTn id="16" dur="1000" fill="hold"/>
                                        <p:tgtEl>
                                          <p:spTgt spid="3079"/>
                                        </p:tgtEl>
                                        <p:attrNameLst>
                                          <p:attrName>ppt_h</p:attrName>
                                        </p:attrNameLst>
                                      </p:cBhvr>
                                      <p:tavLst>
                                        <p:tav tm="0">
                                          <p:val>
                                            <p:fltVal val="0"/>
                                          </p:val>
                                        </p:tav>
                                        <p:tav tm="100000">
                                          <p:val>
                                            <p:strVal val="#ppt_h"/>
                                          </p:val>
                                        </p:tav>
                                      </p:tavLst>
                                    </p:anim>
                                    <p:anim calcmode="lin" valueType="num">
                                      <p:cBhvr>
                                        <p:cTn id="17" dur="1000" fill="hold"/>
                                        <p:tgtEl>
                                          <p:spTgt spid="3079"/>
                                        </p:tgtEl>
                                        <p:attrNameLst>
                                          <p:attrName>style.rotation</p:attrName>
                                        </p:attrNameLst>
                                      </p:cBhvr>
                                      <p:tavLst>
                                        <p:tav tm="0">
                                          <p:val>
                                            <p:fltVal val="90"/>
                                          </p:val>
                                        </p:tav>
                                        <p:tav tm="100000">
                                          <p:val>
                                            <p:fltVal val="0"/>
                                          </p:val>
                                        </p:tav>
                                      </p:tavLst>
                                    </p:anim>
                                    <p:animEffect transition="in" filter="fade">
                                      <p:cBhvr>
                                        <p:cTn id="18" dur="1000"/>
                                        <p:tgtEl>
                                          <p:spTgt spid="3079"/>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3077"/>
                                        </p:tgtEl>
                                        <p:attrNameLst>
                                          <p:attrName>style.visibility</p:attrName>
                                        </p:attrNameLst>
                                      </p:cBhvr>
                                      <p:to>
                                        <p:strVal val="visible"/>
                                      </p:to>
                                    </p:set>
                                    <p:anim calcmode="lin" valueType="num">
                                      <p:cBhvr>
                                        <p:cTn id="22" dur="1000" fill="hold"/>
                                        <p:tgtEl>
                                          <p:spTgt spid="3077"/>
                                        </p:tgtEl>
                                        <p:attrNameLst>
                                          <p:attrName>ppt_w</p:attrName>
                                        </p:attrNameLst>
                                      </p:cBhvr>
                                      <p:tavLst>
                                        <p:tav tm="0">
                                          <p:val>
                                            <p:fltVal val="0"/>
                                          </p:val>
                                        </p:tav>
                                        <p:tav tm="100000">
                                          <p:val>
                                            <p:strVal val="#ppt_w"/>
                                          </p:val>
                                        </p:tav>
                                      </p:tavLst>
                                    </p:anim>
                                    <p:anim calcmode="lin" valueType="num">
                                      <p:cBhvr>
                                        <p:cTn id="23" dur="1000" fill="hold"/>
                                        <p:tgtEl>
                                          <p:spTgt spid="3077"/>
                                        </p:tgtEl>
                                        <p:attrNameLst>
                                          <p:attrName>ppt_h</p:attrName>
                                        </p:attrNameLst>
                                      </p:cBhvr>
                                      <p:tavLst>
                                        <p:tav tm="0">
                                          <p:val>
                                            <p:fltVal val="0"/>
                                          </p:val>
                                        </p:tav>
                                        <p:tav tm="100000">
                                          <p:val>
                                            <p:strVal val="#ppt_h"/>
                                          </p:val>
                                        </p:tav>
                                      </p:tavLst>
                                    </p:anim>
                                    <p:anim calcmode="lin" valueType="num">
                                      <p:cBhvr>
                                        <p:cTn id="24" dur="1000" fill="hold"/>
                                        <p:tgtEl>
                                          <p:spTgt spid="3077"/>
                                        </p:tgtEl>
                                        <p:attrNameLst>
                                          <p:attrName>style.rotation</p:attrName>
                                        </p:attrNameLst>
                                      </p:cBhvr>
                                      <p:tavLst>
                                        <p:tav tm="0">
                                          <p:val>
                                            <p:fltVal val="90"/>
                                          </p:val>
                                        </p:tav>
                                        <p:tav tm="100000">
                                          <p:val>
                                            <p:fltVal val="0"/>
                                          </p:val>
                                        </p:tav>
                                      </p:tavLst>
                                    </p:anim>
                                    <p:animEffect transition="in" filter="fade">
                                      <p:cBhvr>
                                        <p:cTn id="25" dur="1000"/>
                                        <p:tgtEl>
                                          <p:spTgt spid="3077"/>
                                        </p:tgtEl>
                                      </p:cBhvr>
                                    </p:animEffect>
                                  </p:childTnLst>
                                </p:cTn>
                              </p:par>
                              <p:par>
                                <p:cTn id="26" presetID="31" presetClass="entr" presetSubtype="0"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 calcmode="lin" valueType="num">
                                      <p:cBhvr>
                                        <p:cTn id="28" dur="1000" fill="hold"/>
                                        <p:tgtEl>
                                          <p:spTgt spid="3078"/>
                                        </p:tgtEl>
                                        <p:attrNameLst>
                                          <p:attrName>ppt_w</p:attrName>
                                        </p:attrNameLst>
                                      </p:cBhvr>
                                      <p:tavLst>
                                        <p:tav tm="0">
                                          <p:val>
                                            <p:fltVal val="0"/>
                                          </p:val>
                                        </p:tav>
                                        <p:tav tm="100000">
                                          <p:val>
                                            <p:strVal val="#ppt_w"/>
                                          </p:val>
                                        </p:tav>
                                      </p:tavLst>
                                    </p:anim>
                                    <p:anim calcmode="lin" valueType="num">
                                      <p:cBhvr>
                                        <p:cTn id="29" dur="1000" fill="hold"/>
                                        <p:tgtEl>
                                          <p:spTgt spid="3078"/>
                                        </p:tgtEl>
                                        <p:attrNameLst>
                                          <p:attrName>ppt_h</p:attrName>
                                        </p:attrNameLst>
                                      </p:cBhvr>
                                      <p:tavLst>
                                        <p:tav tm="0">
                                          <p:val>
                                            <p:fltVal val="0"/>
                                          </p:val>
                                        </p:tav>
                                        <p:tav tm="100000">
                                          <p:val>
                                            <p:strVal val="#ppt_h"/>
                                          </p:val>
                                        </p:tav>
                                      </p:tavLst>
                                    </p:anim>
                                    <p:anim calcmode="lin" valueType="num">
                                      <p:cBhvr>
                                        <p:cTn id="30" dur="1000" fill="hold"/>
                                        <p:tgtEl>
                                          <p:spTgt spid="3078"/>
                                        </p:tgtEl>
                                        <p:attrNameLst>
                                          <p:attrName>style.rotation</p:attrName>
                                        </p:attrNameLst>
                                      </p:cBhvr>
                                      <p:tavLst>
                                        <p:tav tm="0">
                                          <p:val>
                                            <p:fltVal val="90"/>
                                          </p:val>
                                        </p:tav>
                                        <p:tav tm="100000">
                                          <p:val>
                                            <p:fltVal val="0"/>
                                          </p:val>
                                        </p:tav>
                                      </p:tavLst>
                                    </p:anim>
                                    <p:animEffect transition="in" filter="fade">
                                      <p:cBhvr>
                                        <p:cTn id="31" dur="1000"/>
                                        <p:tgtEl>
                                          <p:spTgt spid="3078"/>
                                        </p:tgtEl>
                                      </p:cBhvr>
                                    </p:animEffect>
                                  </p:childTnLst>
                                </p:cTn>
                              </p:par>
                            </p:childTnLst>
                          </p:cTn>
                        </p:par>
                        <p:par>
                          <p:cTn id="32" fill="hold">
                            <p:stCondLst>
                              <p:cond delay="2500"/>
                            </p:stCondLst>
                            <p:childTnLst>
                              <p:par>
                                <p:cTn id="33" presetID="31" presetClass="entr" presetSubtype="0" fill="hold" nodeType="afterEffect">
                                  <p:stCondLst>
                                    <p:cond delay="0"/>
                                  </p:stCondLst>
                                  <p:childTnLst>
                                    <p:set>
                                      <p:cBhvr>
                                        <p:cTn id="34" dur="1" fill="hold">
                                          <p:stCondLst>
                                            <p:cond delay="0"/>
                                          </p:stCondLst>
                                        </p:cTn>
                                        <p:tgtEl>
                                          <p:spTgt spid="3080"/>
                                        </p:tgtEl>
                                        <p:attrNameLst>
                                          <p:attrName>style.visibility</p:attrName>
                                        </p:attrNameLst>
                                      </p:cBhvr>
                                      <p:to>
                                        <p:strVal val="visible"/>
                                      </p:to>
                                    </p:set>
                                    <p:anim calcmode="lin" valueType="num">
                                      <p:cBhvr>
                                        <p:cTn id="35" dur="1000" fill="hold"/>
                                        <p:tgtEl>
                                          <p:spTgt spid="3080"/>
                                        </p:tgtEl>
                                        <p:attrNameLst>
                                          <p:attrName>ppt_w</p:attrName>
                                        </p:attrNameLst>
                                      </p:cBhvr>
                                      <p:tavLst>
                                        <p:tav tm="0">
                                          <p:val>
                                            <p:fltVal val="0"/>
                                          </p:val>
                                        </p:tav>
                                        <p:tav tm="100000">
                                          <p:val>
                                            <p:strVal val="#ppt_w"/>
                                          </p:val>
                                        </p:tav>
                                      </p:tavLst>
                                    </p:anim>
                                    <p:anim calcmode="lin" valueType="num">
                                      <p:cBhvr>
                                        <p:cTn id="36" dur="1000" fill="hold"/>
                                        <p:tgtEl>
                                          <p:spTgt spid="3080"/>
                                        </p:tgtEl>
                                        <p:attrNameLst>
                                          <p:attrName>ppt_h</p:attrName>
                                        </p:attrNameLst>
                                      </p:cBhvr>
                                      <p:tavLst>
                                        <p:tav tm="0">
                                          <p:val>
                                            <p:fltVal val="0"/>
                                          </p:val>
                                        </p:tav>
                                        <p:tav tm="100000">
                                          <p:val>
                                            <p:strVal val="#ppt_h"/>
                                          </p:val>
                                        </p:tav>
                                      </p:tavLst>
                                    </p:anim>
                                    <p:anim calcmode="lin" valueType="num">
                                      <p:cBhvr>
                                        <p:cTn id="37" dur="1000" fill="hold"/>
                                        <p:tgtEl>
                                          <p:spTgt spid="3080"/>
                                        </p:tgtEl>
                                        <p:attrNameLst>
                                          <p:attrName>style.rotation</p:attrName>
                                        </p:attrNameLst>
                                      </p:cBhvr>
                                      <p:tavLst>
                                        <p:tav tm="0">
                                          <p:val>
                                            <p:fltVal val="90"/>
                                          </p:val>
                                        </p:tav>
                                        <p:tav tm="100000">
                                          <p:val>
                                            <p:fltVal val="0"/>
                                          </p:val>
                                        </p:tav>
                                      </p:tavLst>
                                    </p:anim>
                                    <p:animEffect transition="in" filter="fade">
                                      <p:cBhvr>
                                        <p:cTn id="38"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95536" y="404664"/>
            <a:ext cx="8229600" cy="6048672"/>
          </a:xfrm>
        </p:spPr>
        <p:txBody>
          <a:bodyPr/>
          <a:lstStyle/>
          <a:p>
            <a:pPr marL="0" indent="0" algn="just" eaLnBrk="1" hangingPunct="1">
              <a:buNone/>
            </a:pPr>
            <a:r>
              <a:rPr lang="ro-RO" sz="2000" b="1" dirty="0" smtClean="0">
                <a:solidFill>
                  <a:srgbClr val="008000"/>
                </a:solidFill>
              </a:rPr>
              <a:t>3. </a:t>
            </a:r>
            <a:r>
              <a:rPr lang="en-US" sz="2000" b="1" dirty="0">
                <a:solidFill>
                  <a:srgbClr val="008000"/>
                </a:solidFill>
              </a:rPr>
              <a:t>“ECO experiences in </a:t>
            </a:r>
            <a:r>
              <a:rPr lang="en-US" sz="2000" b="1" dirty="0" err="1">
                <a:solidFill>
                  <a:srgbClr val="008000"/>
                </a:solidFill>
              </a:rPr>
              <a:t>european</a:t>
            </a:r>
            <a:r>
              <a:rPr lang="en-US" sz="2000" b="1" dirty="0">
                <a:solidFill>
                  <a:srgbClr val="008000"/>
                </a:solidFill>
              </a:rPr>
              <a:t> schools!”</a:t>
            </a:r>
            <a:endParaRPr lang="ro-RO" sz="1000" b="1" dirty="0">
              <a:solidFill>
                <a:srgbClr val="008000"/>
              </a:solidFill>
            </a:endParaRPr>
          </a:p>
          <a:p>
            <a:pPr marL="0" indent="0" algn="just" eaLnBrk="1" hangingPunct="1">
              <a:buNone/>
            </a:pPr>
            <a:endParaRPr lang="ro-RO" sz="1000" b="1" i="1" smtClean="0">
              <a:solidFill>
                <a:srgbClr val="008000"/>
              </a:solidFill>
            </a:endParaRPr>
          </a:p>
          <a:p>
            <a:pPr marL="0" indent="0" algn="just" eaLnBrk="1" hangingPunct="1">
              <a:buNone/>
            </a:pPr>
            <a:endParaRPr lang="ro-RO" sz="1000" b="1" i="1" dirty="0" smtClean="0">
              <a:solidFill>
                <a:srgbClr val="008000"/>
              </a:solidFill>
            </a:endParaRPr>
          </a:p>
          <a:p>
            <a:pPr marL="0" indent="0" algn="just" eaLnBrk="1" hangingPunct="1">
              <a:buNone/>
            </a:pPr>
            <a:endParaRPr lang="ro-RO" sz="1000" b="1" i="1" dirty="0">
              <a:solidFill>
                <a:srgbClr val="008000"/>
              </a:solidFill>
            </a:endParaRPr>
          </a:p>
          <a:p>
            <a:pPr marL="0" indent="0" algn="just" eaLnBrk="1" hangingPunct="1">
              <a:buNone/>
            </a:pPr>
            <a:endParaRPr lang="ro-RO" sz="1000" b="1" i="1" dirty="0" smtClean="0">
              <a:solidFill>
                <a:srgbClr val="008000"/>
              </a:solidFill>
            </a:endParaRPr>
          </a:p>
          <a:p>
            <a:pPr marL="0" indent="0" algn="just" eaLnBrk="1" hangingPunct="1">
              <a:buNone/>
            </a:pPr>
            <a:endParaRPr lang="ro-RO" sz="1000" b="1" i="1" dirty="0" smtClean="0">
              <a:solidFill>
                <a:srgbClr val="008000"/>
              </a:solidFill>
            </a:endParaRPr>
          </a:p>
          <a:p>
            <a:pPr marL="0" indent="0" algn="just" eaLnBrk="1" hangingPunct="1">
              <a:buNone/>
            </a:pPr>
            <a:r>
              <a:rPr lang="ro-RO" sz="1800" b="1" i="1" dirty="0" smtClean="0">
                <a:solidFill>
                  <a:srgbClr val="008000"/>
                </a:solidFill>
              </a:rPr>
              <a:t>Obiective: </a:t>
            </a:r>
          </a:p>
          <a:p>
            <a:pPr marL="0" indent="0" algn="just" eaLnBrk="1" hangingPunct="1">
              <a:buNone/>
            </a:pPr>
            <a:r>
              <a:rPr lang="ro-RO" sz="1600" b="1" dirty="0" smtClean="0"/>
              <a:t>- îmbunătățirea </a:t>
            </a:r>
            <a:r>
              <a:rPr lang="ro-RO" sz="1600" b="1" dirty="0"/>
              <a:t>competențelor, formarea priceperilor și deprinderilor de lucru prin susținerea gândirii critice prin predarea și învățarea prin activități formale, non-formale și informale pentru 70 elevi din 5 țări partenere în timp de 2 ani, în domeniul educației de protecția mediului, cu scopul conștientizării problemelor de mediu</a:t>
            </a:r>
            <a:r>
              <a:rPr lang="ro-RO" sz="1600" b="1" dirty="0" smtClean="0"/>
              <a:t>;</a:t>
            </a:r>
            <a:endParaRPr lang="ro-RO" sz="1600" b="1" dirty="0"/>
          </a:p>
          <a:p>
            <a:pPr marL="0" indent="0" algn="just" eaLnBrk="1" hangingPunct="1">
              <a:buNone/>
            </a:pPr>
            <a:r>
              <a:rPr lang="ro-RO" sz="1600" b="1" dirty="0" smtClean="0"/>
              <a:t>- dezvoltarea </a:t>
            </a:r>
            <a:r>
              <a:rPr lang="ro-RO" sz="1600" b="1" dirty="0"/>
              <a:t>competențelor pedagogice pentru desfășurarea de activităților formale și </a:t>
            </a:r>
            <a:r>
              <a:rPr lang="ro-RO" sz="1600" b="1" dirty="0" err="1"/>
              <a:t>nonformale</a:t>
            </a:r>
            <a:r>
              <a:rPr lang="ro-RO" sz="1600" b="1" dirty="0"/>
              <a:t> în domeniul protecției mediului pentru 55 profesori din 5 țări partenere în timp de 2 ani cu scopul de a implementa activități educative  în școlile din care provin</a:t>
            </a:r>
            <a:r>
              <a:rPr lang="ro-RO" sz="1600" b="1" dirty="0" smtClean="0"/>
              <a:t>.</a:t>
            </a:r>
            <a:endParaRPr lang="ro-RO" sz="1600" b="1" dirty="0"/>
          </a:p>
          <a:p>
            <a:pPr marL="0" indent="0" algn="just" eaLnBrk="1" hangingPunct="1">
              <a:buNone/>
            </a:pPr>
            <a:r>
              <a:rPr lang="ro-RO" sz="1000" b="1" dirty="0" smtClean="0"/>
              <a:t> </a:t>
            </a:r>
          </a:p>
          <a:p>
            <a:pPr marL="0" lvl="0" indent="0" eaLnBrk="1" hangingPunct="1">
              <a:lnSpc>
                <a:spcPct val="80000"/>
              </a:lnSpc>
              <a:buNone/>
            </a:pPr>
            <a:r>
              <a:rPr lang="ro-RO" altLang="ro-RO" sz="1600" b="1" i="1" kern="1200" dirty="0">
                <a:solidFill>
                  <a:srgbClr val="008000"/>
                </a:solidFill>
                <a:cs typeface="Arial"/>
              </a:rPr>
              <a:t>Beneficiar:</a:t>
            </a:r>
            <a:r>
              <a:rPr lang="ro-RO" altLang="ro-RO" sz="1600" b="1" i="1" kern="1200" dirty="0">
                <a:solidFill>
                  <a:srgbClr val="0033CC"/>
                </a:solidFill>
                <a:cs typeface="Arial"/>
              </a:rPr>
              <a:t> </a:t>
            </a:r>
            <a:r>
              <a:rPr lang="ro-RO" altLang="ro-RO" sz="1600" b="1" i="1" kern="1200" dirty="0" smtClean="0">
                <a:solidFill>
                  <a:srgbClr val="0033CC"/>
                </a:solidFill>
                <a:cs typeface="Arial"/>
              </a:rPr>
              <a:t> </a:t>
            </a:r>
            <a:r>
              <a:rPr lang="ro-RO" altLang="ro-RO" sz="1600" b="1" kern="1200" dirty="0" smtClean="0">
                <a:cs typeface="Arial"/>
              </a:rPr>
              <a:t>LICEUL </a:t>
            </a:r>
            <a:r>
              <a:rPr lang="ro-RO" altLang="ro-RO" sz="1600" b="1" kern="1200" dirty="0">
                <a:cs typeface="Arial"/>
              </a:rPr>
              <a:t>TEHNOLOGIC “DINU BRĂTIANU”-</a:t>
            </a:r>
            <a:r>
              <a:rPr lang="ro-RO" altLang="ro-RO" sz="1600" b="1" kern="1200" dirty="0" smtClean="0">
                <a:cs typeface="Arial"/>
              </a:rPr>
              <a:t>ȘTEFĂNEȘTI</a:t>
            </a:r>
            <a:r>
              <a:rPr lang="en-US" altLang="ro-RO" sz="1600" b="1" kern="1200" dirty="0" smtClean="0">
                <a:solidFill>
                  <a:srgbClr val="000000"/>
                </a:solidFill>
                <a:cs typeface="Arial"/>
              </a:rPr>
              <a:t> </a:t>
            </a:r>
            <a:r>
              <a:rPr lang="ro-RO" altLang="ro-RO" sz="1600" b="1" kern="1200" dirty="0" smtClean="0">
                <a:solidFill>
                  <a:srgbClr val="000000"/>
                </a:solidFill>
                <a:cs typeface="Arial"/>
              </a:rPr>
              <a:t>                                                                   </a:t>
            </a:r>
            <a:r>
              <a:rPr lang="en-US" altLang="ro-RO" sz="1600" b="1" kern="1200" dirty="0" smtClean="0">
                <a:solidFill>
                  <a:srgbClr val="000000"/>
                </a:solidFill>
                <a:cs typeface="Arial"/>
              </a:rPr>
              <a:t>   </a:t>
            </a:r>
            <a:endParaRPr lang="ro-RO" altLang="ro-RO" sz="1600" b="1" kern="1200" dirty="0">
              <a:solidFill>
                <a:srgbClr val="000000"/>
              </a:solidFill>
              <a:cs typeface="Arial"/>
            </a:endParaRPr>
          </a:p>
          <a:p>
            <a:pPr marL="0" lvl="0" indent="0" eaLnBrk="1" fontAlgn="auto" hangingPunct="1">
              <a:spcBef>
                <a:spcPts val="0"/>
              </a:spcBef>
              <a:spcAft>
                <a:spcPts val="0"/>
              </a:spcAft>
              <a:buNone/>
            </a:pPr>
            <a:r>
              <a:rPr lang="ro-RO" sz="1600" b="1" i="1" kern="1200" dirty="0" smtClean="0">
                <a:solidFill>
                  <a:srgbClr val="008000"/>
                </a:solidFill>
                <a:latin typeface="+mj-lt"/>
                <a:cs typeface="Times New Roman" pitchFamily="18" charset="0"/>
              </a:rPr>
              <a:t>Organizații </a:t>
            </a:r>
            <a:r>
              <a:rPr lang="ro-RO" sz="1600" b="1" i="1" kern="1200" dirty="0">
                <a:solidFill>
                  <a:srgbClr val="008000"/>
                </a:solidFill>
                <a:latin typeface="+mj-lt"/>
                <a:cs typeface="Times New Roman" pitchFamily="18" charset="0"/>
              </a:rPr>
              <a:t>partenere:</a:t>
            </a:r>
          </a:p>
          <a:p>
            <a:pPr marL="0" marR="431800" lvl="0" indent="0" algn="just" eaLnBrk="1" fontAlgn="auto" hangingPunct="1">
              <a:spcBef>
                <a:spcPts val="0"/>
              </a:spcBef>
              <a:spcAft>
                <a:spcPts val="0"/>
              </a:spcAft>
              <a:buNone/>
            </a:pPr>
            <a:r>
              <a:rPr lang="ro-RO" sz="1600" b="1" kern="1200" dirty="0" smtClean="0">
                <a:solidFill>
                  <a:prstClr val="black"/>
                </a:solidFill>
                <a:latin typeface="+mj-lt"/>
                <a:ea typeface="Calibri"/>
                <a:cs typeface="Times New Roman" pitchFamily="18" charset="0"/>
              </a:rPr>
              <a:t>1. </a:t>
            </a:r>
            <a:r>
              <a:rPr lang="en-US" sz="1600" b="1" kern="1200" dirty="0" smtClean="0">
                <a:solidFill>
                  <a:prstClr val="black"/>
                </a:solidFill>
                <a:latin typeface="+mj-lt"/>
                <a:ea typeface="Calibri"/>
                <a:cs typeface="Times New Roman" pitchFamily="18" charset="0"/>
              </a:rPr>
              <a:t>ÜLKÜ </a:t>
            </a:r>
            <a:r>
              <a:rPr lang="en-US" sz="1600" b="1" kern="1200" dirty="0">
                <a:solidFill>
                  <a:prstClr val="black"/>
                </a:solidFill>
                <a:latin typeface="+mj-lt"/>
                <a:ea typeface="Calibri"/>
                <a:cs typeface="Times New Roman" pitchFamily="18" charset="0"/>
              </a:rPr>
              <a:t>MUHARREM ERTAŞ ANADOLU LİSESİ – Tur</a:t>
            </a:r>
            <a:r>
              <a:rPr lang="ro-RO" sz="1600" b="1" kern="1200" dirty="0" err="1">
                <a:solidFill>
                  <a:prstClr val="black"/>
                </a:solidFill>
                <a:latin typeface="+mj-lt"/>
                <a:ea typeface="Calibri"/>
                <a:cs typeface="Times New Roman" pitchFamily="18" charset="0"/>
              </a:rPr>
              <a:t>cia</a:t>
            </a:r>
            <a:r>
              <a:rPr lang="en-US" sz="1600" b="1" kern="1200" dirty="0">
                <a:solidFill>
                  <a:prstClr val="black"/>
                </a:solidFill>
                <a:latin typeface="+mj-lt"/>
                <a:ea typeface="Calibri"/>
                <a:cs typeface="Times New Roman" pitchFamily="18" charset="0"/>
              </a:rPr>
              <a:t> </a:t>
            </a:r>
          </a:p>
          <a:p>
            <a:pPr marL="0" marR="431800" lvl="0" indent="0" algn="just" eaLnBrk="1" fontAlgn="auto" hangingPunct="1">
              <a:spcBef>
                <a:spcPts val="0"/>
              </a:spcBef>
              <a:spcAft>
                <a:spcPts val="0"/>
              </a:spcAft>
              <a:buNone/>
            </a:pPr>
            <a:r>
              <a:rPr lang="ro-RO" sz="1600" b="1" kern="1200" dirty="0" smtClean="0">
                <a:solidFill>
                  <a:prstClr val="black"/>
                </a:solidFill>
                <a:latin typeface="+mj-lt"/>
                <a:ea typeface="Calibri"/>
                <a:cs typeface="Times New Roman" pitchFamily="18" charset="0"/>
              </a:rPr>
              <a:t>2. </a:t>
            </a:r>
            <a:r>
              <a:rPr lang="en-US" sz="1600" b="1" kern="1200" dirty="0" smtClean="0">
                <a:solidFill>
                  <a:prstClr val="black"/>
                </a:solidFill>
                <a:latin typeface="+mj-lt"/>
                <a:ea typeface="Calibri"/>
                <a:cs typeface="Times New Roman" pitchFamily="18" charset="0"/>
              </a:rPr>
              <a:t>GYMNASIO </a:t>
            </a:r>
            <a:r>
              <a:rPr lang="en-US" sz="1600" b="1" kern="1200" dirty="0">
                <a:solidFill>
                  <a:prstClr val="black"/>
                </a:solidFill>
                <a:latin typeface="+mj-lt"/>
                <a:ea typeface="Calibri"/>
                <a:cs typeface="Times New Roman" pitchFamily="18" charset="0"/>
              </a:rPr>
              <a:t>GENISEAS XANTHIS – G</a:t>
            </a:r>
            <a:r>
              <a:rPr lang="ro-RO" sz="1600" b="1" kern="1200" dirty="0" err="1" smtClean="0">
                <a:solidFill>
                  <a:prstClr val="black"/>
                </a:solidFill>
                <a:latin typeface="+mj-lt"/>
                <a:ea typeface="Calibri"/>
                <a:cs typeface="Times New Roman" pitchFamily="18" charset="0"/>
              </a:rPr>
              <a:t>recia</a:t>
            </a:r>
            <a:endParaRPr lang="en-US" sz="1600" b="1" kern="1200" dirty="0">
              <a:solidFill>
                <a:prstClr val="black"/>
              </a:solidFill>
              <a:latin typeface="+mj-lt"/>
              <a:ea typeface="Helvetica Neue"/>
              <a:cs typeface="Times New Roman" pitchFamily="18" charset="0"/>
            </a:endParaRPr>
          </a:p>
          <a:p>
            <a:pPr marL="0" marR="431800" lvl="0" indent="0" algn="just" eaLnBrk="1" fontAlgn="auto" hangingPunct="1">
              <a:spcBef>
                <a:spcPts val="0"/>
              </a:spcBef>
              <a:spcAft>
                <a:spcPts val="0"/>
              </a:spcAft>
              <a:buNone/>
            </a:pPr>
            <a:r>
              <a:rPr lang="ro-RO" sz="1600" b="1" kern="1200" dirty="0" smtClean="0">
                <a:solidFill>
                  <a:prstClr val="black"/>
                </a:solidFill>
                <a:latin typeface="+mj-lt"/>
                <a:ea typeface="Helvetica Neue"/>
                <a:cs typeface="Times New Roman" pitchFamily="18" charset="0"/>
              </a:rPr>
              <a:t>3. </a:t>
            </a:r>
            <a:r>
              <a:rPr lang="en-US" sz="1600" b="1" kern="1200" dirty="0" smtClean="0">
                <a:solidFill>
                  <a:prstClr val="black"/>
                </a:solidFill>
                <a:latin typeface="+mj-lt"/>
                <a:ea typeface="Helvetica Neue"/>
                <a:cs typeface="Times New Roman" pitchFamily="18" charset="0"/>
              </a:rPr>
              <a:t>AGRUPAMENTO DE ESCOLAS NUNO DE SANTA MARIA – P</a:t>
            </a:r>
            <a:r>
              <a:rPr lang="ro-RO" sz="1600" b="1" kern="1200" dirty="0" smtClean="0">
                <a:solidFill>
                  <a:prstClr val="black"/>
                </a:solidFill>
                <a:latin typeface="+mj-lt"/>
                <a:ea typeface="Helvetica Neue"/>
                <a:cs typeface="Times New Roman" pitchFamily="18" charset="0"/>
              </a:rPr>
              <a:t>ORTUGALIA</a:t>
            </a:r>
            <a:endParaRPr lang="en-US" sz="1600" b="1" kern="1200" dirty="0" smtClean="0">
              <a:solidFill>
                <a:prstClr val="black"/>
              </a:solidFill>
              <a:latin typeface="+mj-lt"/>
              <a:ea typeface="SimSun"/>
              <a:cs typeface="Times New Roman" pitchFamily="18" charset="0"/>
            </a:endParaRPr>
          </a:p>
          <a:p>
            <a:pPr marL="0" lvl="0" indent="0" eaLnBrk="1" fontAlgn="auto" hangingPunct="1">
              <a:spcBef>
                <a:spcPts val="0"/>
              </a:spcBef>
              <a:spcAft>
                <a:spcPts val="0"/>
              </a:spcAft>
              <a:buNone/>
            </a:pPr>
            <a:r>
              <a:rPr lang="ro-RO" sz="1600" b="1" kern="1200" dirty="0" smtClean="0">
                <a:solidFill>
                  <a:prstClr val="black"/>
                </a:solidFill>
                <a:latin typeface="+mj-lt"/>
                <a:ea typeface="SimSun"/>
                <a:cs typeface="Times New Roman" pitchFamily="18" charset="0"/>
              </a:rPr>
              <a:t>4. </a:t>
            </a:r>
            <a:r>
              <a:rPr lang="en-US" sz="1600" b="1" kern="1200" dirty="0" smtClean="0">
                <a:solidFill>
                  <a:prstClr val="black"/>
                </a:solidFill>
                <a:latin typeface="+mj-lt"/>
                <a:ea typeface="SimSun"/>
                <a:cs typeface="Times New Roman" pitchFamily="18" charset="0"/>
              </a:rPr>
              <a:t>ZESPOL SZKOL ZAWODOWYCH NR 1 IM. KOMISJI EDUKACJI NARODOWEJ W BIALEJ PODLASKIEJ – P</a:t>
            </a:r>
            <a:r>
              <a:rPr lang="ro-RO" sz="1600" b="1" kern="1200" dirty="0" smtClean="0">
                <a:solidFill>
                  <a:prstClr val="black"/>
                </a:solidFill>
                <a:latin typeface="+mj-lt"/>
                <a:ea typeface="SimSun"/>
                <a:cs typeface="Times New Roman" pitchFamily="18" charset="0"/>
              </a:rPr>
              <a:t>OLONIA</a:t>
            </a:r>
            <a:endParaRPr lang="en-US" sz="1600" kern="1200" dirty="0" smtClean="0">
              <a:solidFill>
                <a:prstClr val="black"/>
              </a:solidFill>
              <a:latin typeface="+mj-lt"/>
            </a:endParaRPr>
          </a:p>
          <a:p>
            <a:pPr marL="0" indent="0" algn="just" eaLnBrk="1" hangingPunct="1">
              <a:buNone/>
            </a:pPr>
            <a:r>
              <a:rPr lang="ro-RO" altLang="ro-RO" sz="1600" b="1" i="1" kern="1200" dirty="0" smtClean="0">
                <a:solidFill>
                  <a:srgbClr val="008000"/>
                </a:solidFill>
                <a:cs typeface="Arial"/>
              </a:rPr>
              <a:t>Perioada de implementare: </a:t>
            </a:r>
            <a:r>
              <a:rPr lang="ro-RO" altLang="ro-RO" sz="1600" b="1" i="1" kern="1200" dirty="0" smtClean="0">
                <a:cs typeface="Arial"/>
              </a:rPr>
              <a:t>01.09.2019 – 31.08.2021</a:t>
            </a:r>
          </a:p>
          <a:p>
            <a:pPr marL="0" indent="0" algn="just" eaLnBrk="1" hangingPunct="1">
              <a:buNone/>
            </a:pPr>
            <a:endParaRPr lang="ro-RO" altLang="ro-RO" sz="1000" b="1" i="1" kern="1200" dirty="0" smtClean="0">
              <a:cs typeface="Arial"/>
            </a:endParaRPr>
          </a:p>
          <a:p>
            <a:pPr marL="0" indent="0" algn="just" eaLnBrk="1" hangingPunct="1">
              <a:buNone/>
            </a:pPr>
            <a:endParaRPr lang="ro-RO" sz="2000" dirty="0" smtClean="0"/>
          </a:p>
        </p:txBody>
      </p:sp>
      <p:pic>
        <p:nvPicPr>
          <p:cNvPr id="2" name="Picture 1"/>
          <p:cNvPicPr>
            <a:picLocks noChangeAspect="1"/>
          </p:cNvPicPr>
          <p:nvPr/>
        </p:nvPicPr>
        <p:blipFill>
          <a:blip r:embed="rId2"/>
          <a:stretch>
            <a:fillRect/>
          </a:stretch>
        </p:blipFill>
        <p:spPr>
          <a:xfrm>
            <a:off x="4788024" y="764704"/>
            <a:ext cx="3696929" cy="1224158"/>
          </a:xfrm>
          <a:prstGeom prst="rect">
            <a:avLst/>
          </a:prstGeom>
        </p:spPr>
      </p:pic>
    </p:spTree>
    <p:extLst>
      <p:ext uri="{BB962C8B-B14F-4D97-AF65-F5344CB8AC3E}">
        <p14:creationId xmlns:p14="http://schemas.microsoft.com/office/powerpoint/2010/main" val="290242832"/>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randombar(horizontal)">
                                      <p:cBhvr>
                                        <p:cTn id="7" dur="750"/>
                                        <p:tgtEl>
                                          <p:spTgt spid="307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075">
                                            <p:txEl>
                                              <p:pRg st="6" end="6"/>
                                            </p:txEl>
                                          </p:spTgt>
                                        </p:tgtEl>
                                        <p:attrNameLst>
                                          <p:attrName>style.visibility</p:attrName>
                                        </p:attrNameLst>
                                      </p:cBhvr>
                                      <p:to>
                                        <p:strVal val="visible"/>
                                      </p:to>
                                    </p:set>
                                    <p:animEffect transition="in" filter="randombar(horizontal)">
                                      <p:cBhvr>
                                        <p:cTn id="10" dur="750"/>
                                        <p:tgtEl>
                                          <p:spTgt spid="3075">
                                            <p:txEl>
                                              <p:pRg st="6" end="6"/>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075">
                                            <p:txEl>
                                              <p:pRg st="7" end="7"/>
                                            </p:txEl>
                                          </p:spTgt>
                                        </p:tgtEl>
                                        <p:attrNameLst>
                                          <p:attrName>style.visibility</p:attrName>
                                        </p:attrNameLst>
                                      </p:cBhvr>
                                      <p:to>
                                        <p:strVal val="visible"/>
                                      </p:to>
                                    </p:set>
                                    <p:animEffect transition="in" filter="randombar(horizontal)">
                                      <p:cBhvr>
                                        <p:cTn id="13" dur="750"/>
                                        <p:tgtEl>
                                          <p:spTgt spid="3075">
                                            <p:txEl>
                                              <p:pRg st="7" end="7"/>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075">
                                            <p:txEl>
                                              <p:pRg st="8" end="8"/>
                                            </p:txEl>
                                          </p:spTgt>
                                        </p:tgtEl>
                                        <p:attrNameLst>
                                          <p:attrName>style.visibility</p:attrName>
                                        </p:attrNameLst>
                                      </p:cBhvr>
                                      <p:to>
                                        <p:strVal val="visible"/>
                                      </p:to>
                                    </p:set>
                                    <p:animEffect transition="in" filter="randombar(horizontal)">
                                      <p:cBhvr>
                                        <p:cTn id="16" dur="750"/>
                                        <p:tgtEl>
                                          <p:spTgt spid="3075">
                                            <p:txEl>
                                              <p:pRg st="8" end="8"/>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075">
                                            <p:txEl>
                                              <p:pRg st="9" end="9"/>
                                            </p:txEl>
                                          </p:spTgt>
                                        </p:tgtEl>
                                        <p:attrNameLst>
                                          <p:attrName>style.visibility</p:attrName>
                                        </p:attrNameLst>
                                      </p:cBhvr>
                                      <p:to>
                                        <p:strVal val="visible"/>
                                      </p:to>
                                    </p:set>
                                    <p:animEffect transition="in" filter="randombar(horizontal)">
                                      <p:cBhvr>
                                        <p:cTn id="19" dur="750"/>
                                        <p:tgtEl>
                                          <p:spTgt spid="3075">
                                            <p:txEl>
                                              <p:pRg st="9" end="9"/>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075">
                                            <p:txEl>
                                              <p:pRg st="10" end="10"/>
                                            </p:txEl>
                                          </p:spTgt>
                                        </p:tgtEl>
                                        <p:attrNameLst>
                                          <p:attrName>style.visibility</p:attrName>
                                        </p:attrNameLst>
                                      </p:cBhvr>
                                      <p:to>
                                        <p:strVal val="visible"/>
                                      </p:to>
                                    </p:set>
                                    <p:animEffect transition="in" filter="randombar(horizontal)">
                                      <p:cBhvr>
                                        <p:cTn id="22" dur="750"/>
                                        <p:tgtEl>
                                          <p:spTgt spid="3075">
                                            <p:txEl>
                                              <p:pRg st="10" end="1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075">
                                            <p:txEl>
                                              <p:pRg st="11" end="11"/>
                                            </p:txEl>
                                          </p:spTgt>
                                        </p:tgtEl>
                                        <p:attrNameLst>
                                          <p:attrName>style.visibility</p:attrName>
                                        </p:attrNameLst>
                                      </p:cBhvr>
                                      <p:to>
                                        <p:strVal val="visible"/>
                                      </p:to>
                                    </p:set>
                                    <p:animEffect transition="in" filter="randombar(horizontal)">
                                      <p:cBhvr>
                                        <p:cTn id="25" dur="750"/>
                                        <p:tgtEl>
                                          <p:spTgt spid="3075">
                                            <p:txEl>
                                              <p:pRg st="11" end="1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075">
                                            <p:txEl>
                                              <p:pRg st="12" end="12"/>
                                            </p:txEl>
                                          </p:spTgt>
                                        </p:tgtEl>
                                        <p:attrNameLst>
                                          <p:attrName>style.visibility</p:attrName>
                                        </p:attrNameLst>
                                      </p:cBhvr>
                                      <p:to>
                                        <p:strVal val="visible"/>
                                      </p:to>
                                    </p:set>
                                    <p:animEffect transition="in" filter="randombar(horizontal)">
                                      <p:cBhvr>
                                        <p:cTn id="28" dur="750"/>
                                        <p:tgtEl>
                                          <p:spTgt spid="3075">
                                            <p:txEl>
                                              <p:pRg st="12" end="1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075">
                                            <p:txEl>
                                              <p:pRg st="13" end="13"/>
                                            </p:txEl>
                                          </p:spTgt>
                                        </p:tgtEl>
                                        <p:attrNameLst>
                                          <p:attrName>style.visibility</p:attrName>
                                        </p:attrNameLst>
                                      </p:cBhvr>
                                      <p:to>
                                        <p:strVal val="visible"/>
                                      </p:to>
                                    </p:set>
                                    <p:animEffect transition="in" filter="randombar(horizontal)">
                                      <p:cBhvr>
                                        <p:cTn id="31" dur="750"/>
                                        <p:tgtEl>
                                          <p:spTgt spid="3075">
                                            <p:txEl>
                                              <p:pRg st="13" end="1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075">
                                            <p:txEl>
                                              <p:pRg st="14" end="14"/>
                                            </p:txEl>
                                          </p:spTgt>
                                        </p:tgtEl>
                                        <p:attrNameLst>
                                          <p:attrName>style.visibility</p:attrName>
                                        </p:attrNameLst>
                                      </p:cBhvr>
                                      <p:to>
                                        <p:strVal val="visible"/>
                                      </p:to>
                                    </p:set>
                                    <p:animEffect transition="in" filter="randombar(horizontal)">
                                      <p:cBhvr>
                                        <p:cTn id="34" dur="750"/>
                                        <p:tgtEl>
                                          <p:spTgt spid="3075">
                                            <p:txEl>
                                              <p:pRg st="14" end="1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075">
                                            <p:txEl>
                                              <p:pRg st="15" end="15"/>
                                            </p:txEl>
                                          </p:spTgt>
                                        </p:tgtEl>
                                        <p:attrNameLst>
                                          <p:attrName>style.visibility</p:attrName>
                                        </p:attrNameLst>
                                      </p:cBhvr>
                                      <p:to>
                                        <p:strVal val="visible"/>
                                      </p:to>
                                    </p:set>
                                    <p:animEffect transition="in" filter="randombar(horizontal)">
                                      <p:cBhvr>
                                        <p:cTn id="37" dur="750"/>
                                        <p:tgtEl>
                                          <p:spTgt spid="3075">
                                            <p:txEl>
                                              <p:pRg st="15" end="1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075">
                                            <p:txEl>
                                              <p:pRg st="16" end="16"/>
                                            </p:txEl>
                                          </p:spTgt>
                                        </p:tgtEl>
                                        <p:attrNameLst>
                                          <p:attrName>style.visibility</p:attrName>
                                        </p:attrNameLst>
                                      </p:cBhvr>
                                      <p:to>
                                        <p:strVal val="visible"/>
                                      </p:to>
                                    </p:set>
                                    <p:animEffect transition="in" filter="randombar(horizontal)">
                                      <p:cBhvr>
                                        <p:cTn id="40" dur="750"/>
                                        <p:tgtEl>
                                          <p:spTgt spid="3075">
                                            <p:txEl>
                                              <p:pRg st="16" end="1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169"/>
            <a:ext cx="9144000" cy="609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373173"/>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81378"/>
            <a:ext cx="9144000" cy="609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496366"/>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2700338" y="188913"/>
            <a:ext cx="388778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a:solidFill>
                  <a:srgbClr val="00FFCC"/>
                </a:solidFill>
                <a:latin typeface="Arial Black" pitchFamily="34" charset="0"/>
              </a:rPr>
              <a:t>DOTARE</a:t>
            </a:r>
          </a:p>
        </p:txBody>
      </p:sp>
      <p:sp>
        <p:nvSpPr>
          <p:cNvPr id="4" name="Rectangle 14"/>
          <p:cNvSpPr>
            <a:spLocks noChangeArrowheads="1"/>
          </p:cNvSpPr>
          <p:nvPr/>
        </p:nvSpPr>
        <p:spPr bwMode="auto">
          <a:xfrm>
            <a:off x="-28575" y="983456"/>
            <a:ext cx="9144000" cy="575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În prezent unitatea noastră dispune de 18 săli de clasă, repartizate pe două nivele </a:t>
            </a:r>
            <a:r>
              <a:rPr lang="ro-RO" sz="1600" b="1">
                <a:solidFill>
                  <a:srgbClr val="00FFCC"/>
                </a:solidFill>
                <a:effectLst>
                  <a:outerShdw blurRad="38100" dist="38100" dir="2700000" algn="tl">
                    <a:srgbClr val="C0C0C0"/>
                  </a:outerShdw>
                </a:effectLst>
                <a:latin typeface="Verdana" pitchFamily="34" charset="0"/>
              </a:rPr>
              <a:t>şi cladire nouă de ateliere/laboratoare, cabinete metodice, sală de sport</a:t>
            </a:r>
            <a:endParaRPr lang="en-US" sz="1600" b="1">
              <a:solidFill>
                <a:srgbClr val="00FFCC"/>
              </a:solidFill>
              <a:effectLst>
                <a:outerShdw blurRad="38100" dist="38100" dir="2700000" algn="tl">
                  <a:srgbClr val="C0C0C0"/>
                </a:outerShdw>
              </a:effectLst>
              <a:latin typeface="Verdana" pitchFamily="34" charset="0"/>
            </a:endParaRP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Având în vedere destinaţia actuală, structura lor funcţională poate fi sintetizată astfel:</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La parterul clădirii se află.</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2 cabintete tehnologice</a:t>
            </a:r>
            <a:endParaRPr lang="en-US" sz="1600" b="1">
              <a:solidFill>
                <a:srgbClr val="00FFCC"/>
              </a:solidFill>
              <a:effectLst>
                <a:outerShdw blurRad="38100" dist="38100" dir="2700000" algn="tl">
                  <a:srgbClr val="C0C0C0"/>
                </a:outerShdw>
              </a:effectLst>
              <a:latin typeface="Verdana" pitchFamily="34" charset="0"/>
            </a:endParaRP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1 cabinet auto </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2</a:t>
            </a:r>
            <a:r>
              <a:rPr lang="en-US" sz="1600" b="1">
                <a:solidFill>
                  <a:srgbClr val="00FFCC"/>
                </a:solidFill>
                <a:effectLst>
                  <a:outerShdw blurRad="38100" dist="38100" dir="2700000" algn="tl">
                    <a:srgbClr val="C0C0C0"/>
                  </a:outerShdw>
                </a:effectLst>
                <a:latin typeface="Verdana" pitchFamily="34" charset="0"/>
              </a:rPr>
              <a:t> cabinet</a:t>
            </a:r>
            <a:r>
              <a:rPr lang="ro-RO" sz="1600" b="1">
                <a:solidFill>
                  <a:srgbClr val="00FFCC"/>
                </a:solidFill>
                <a:effectLst>
                  <a:outerShdw blurRad="38100" dist="38100" dir="2700000" algn="tl">
                    <a:srgbClr val="C0C0C0"/>
                  </a:outerShdw>
                </a:effectLst>
                <a:latin typeface="Verdana" pitchFamily="34" charset="0"/>
              </a:rPr>
              <a:t>e</a:t>
            </a:r>
            <a:r>
              <a:rPr lang="en-US" sz="1600" b="1">
                <a:solidFill>
                  <a:srgbClr val="00FFCC"/>
                </a:solidFill>
                <a:effectLst>
                  <a:outerShdw blurRad="38100" dist="38100" dir="2700000" algn="tl">
                    <a:srgbClr val="C0C0C0"/>
                  </a:outerShdw>
                </a:effectLst>
                <a:latin typeface="Verdana" pitchFamily="34" charset="0"/>
              </a:rPr>
              <a:t> informatică</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1 laborator chimie</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1 atelier confecţii metalice şi sudură</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2 ateliere lăcătuşerie</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centrala termică</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La etajul clădirii se află 8 săli de clasă care au diverse funcţionalităţi:</a:t>
            </a: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1 cabinet fizică</a:t>
            </a:r>
            <a:endParaRPr lang="ro-RO" sz="1600" b="1">
              <a:solidFill>
                <a:srgbClr val="00FFCC"/>
              </a:solidFill>
              <a:effectLst>
                <a:outerShdw blurRad="38100" dist="38100" dir="2700000" algn="tl">
                  <a:srgbClr val="C0C0C0"/>
                </a:outerShdw>
              </a:effectLst>
              <a:latin typeface="Verdana" pitchFamily="34" charset="0"/>
            </a:endParaRP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1 cabinet biologie</a:t>
            </a:r>
            <a:endParaRPr lang="en-US" sz="1600" b="1">
              <a:solidFill>
                <a:srgbClr val="00FFCC"/>
              </a:solidFill>
              <a:effectLst>
                <a:outerShdw blurRad="38100" dist="38100" dir="2700000" algn="tl">
                  <a:srgbClr val="C0C0C0"/>
                </a:outerShdw>
              </a:effectLst>
              <a:latin typeface="Verdana" pitchFamily="34" charset="0"/>
            </a:endParaRPr>
          </a:p>
          <a:p>
            <a:pPr marL="342900" indent="-342900" algn="ctr" eaLnBrk="0" hangingPunct="0">
              <a:defRPr/>
            </a:pPr>
            <a:r>
              <a:rPr lang="en-US" sz="1600" b="1">
                <a:solidFill>
                  <a:srgbClr val="00FFCC"/>
                </a:solidFill>
                <a:effectLst>
                  <a:outerShdw blurRad="38100" dist="38100" dir="2700000" algn="tl">
                    <a:srgbClr val="C0C0C0"/>
                  </a:outerShdw>
                </a:effectLst>
                <a:latin typeface="Verdana" pitchFamily="34" charset="0"/>
              </a:rPr>
              <a:t>1 cabinet limba şi literatura română</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În corpul nou al campusului şcolar se află:</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1 atelier-laborator mecatronică</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1 atelier-laborator auto</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1 cabinet C.E.A.C.</a:t>
            </a:r>
          </a:p>
          <a:p>
            <a:pPr marL="342900" indent="-342900" algn="ctr" eaLnBrk="0" hangingPunct="0">
              <a:defRPr/>
            </a:pPr>
            <a:r>
              <a:rPr lang="ro-RO" sz="1600" b="1">
                <a:solidFill>
                  <a:srgbClr val="00FFCC"/>
                </a:solidFill>
                <a:effectLst>
                  <a:outerShdw blurRad="38100" dist="38100" dir="2700000" algn="tl">
                    <a:srgbClr val="C0C0C0"/>
                  </a:outerShdw>
                </a:effectLst>
                <a:latin typeface="Verdana" pitchFamily="34" charset="0"/>
              </a:rPr>
              <a:t>1 cabinet metodic-psihopedagogic</a:t>
            </a:r>
            <a:endParaRPr lang="en-US" sz="1600" b="1">
              <a:solidFill>
                <a:srgbClr val="00FFCC"/>
              </a:solidFill>
              <a:effectLst>
                <a:outerShdw blurRad="38100" dist="38100" dir="2700000" algn="tl">
                  <a:srgbClr val="C0C0C0"/>
                </a:outerShdw>
              </a:effectLst>
              <a:latin typeface="Verdana" pitchFamily="34" charset="0"/>
            </a:endParaRPr>
          </a:p>
          <a:p>
            <a:pPr marL="342900" indent="-342900" algn="ctr" eaLnBrk="0" hangingPunct="0">
              <a:defRPr/>
            </a:pPr>
            <a:endParaRPr lang="en-US" sz="1600" b="1">
              <a:solidFill>
                <a:srgbClr val="00FFCC"/>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4306" y="5359400"/>
            <a:ext cx="1184872" cy="152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938937"/>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fmla="#ppt_w*sin(2.5*pi*$)">
                                          <p:val>
                                            <p:fltVal val="0"/>
                                          </p:val>
                                        </p:tav>
                                        <p:tav tm="100000">
                                          <p:val>
                                            <p:fltVal val="1"/>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42445" y="150984"/>
            <a:ext cx="62504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defRPr/>
            </a:pPr>
            <a:r>
              <a:rPr lang="ro-RO" sz="3200" dirty="0">
                <a:solidFill>
                  <a:srgbClr val="FF3300"/>
                </a:solidFill>
                <a:effectLst>
                  <a:outerShdw blurRad="38100" dist="38100" dir="2700000" algn="tl">
                    <a:srgbClr val="C0C0C0"/>
                  </a:outerShdw>
                </a:effectLst>
                <a:latin typeface="Arial Black" pitchFamily="34" charset="0"/>
              </a:rPr>
              <a:t>Obiectivul principal actual:</a:t>
            </a:r>
          </a:p>
        </p:txBody>
      </p:sp>
      <p:sp>
        <p:nvSpPr>
          <p:cNvPr id="3" name="Rectangle 13"/>
          <p:cNvSpPr>
            <a:spLocks noChangeArrowheads="1"/>
          </p:cNvSpPr>
          <p:nvPr/>
        </p:nvSpPr>
        <p:spPr bwMode="auto">
          <a:xfrm>
            <a:off x="0" y="735668"/>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spcBef>
                <a:spcPct val="20000"/>
              </a:spcBef>
              <a:buClr>
                <a:schemeClr val="tx2"/>
              </a:buClr>
              <a:buSzPct val="60000"/>
              <a:buFont typeface="Wingdings" pitchFamily="2" charset="2"/>
              <a:buChar char="ü"/>
              <a:defRPr/>
            </a:pPr>
            <a:r>
              <a:rPr lang="ro-RO" sz="2400" b="1">
                <a:solidFill>
                  <a:schemeClr val="accent2"/>
                </a:solidFill>
                <a:effectLst>
                  <a:outerShdw blurRad="38100" dist="38100" dir="2700000" algn="tl">
                    <a:srgbClr val="C0C0C0"/>
                  </a:outerShdw>
                </a:effectLst>
                <a:latin typeface="+mj-lt"/>
              </a:rPr>
              <a:t>Asigurarea unei formări socio-profesionale a elevilor la standardele comunităţii Europene;</a:t>
            </a:r>
          </a:p>
          <a:p>
            <a:pPr marL="342900" indent="-342900" eaLnBrk="0" hangingPunct="0">
              <a:defRPr/>
            </a:pPr>
            <a:endParaRPr lang="ro-RO" sz="2400" b="1">
              <a:solidFill>
                <a:srgbClr val="3399FF"/>
              </a:solidFill>
            </a:endParaRPr>
          </a:p>
        </p:txBody>
      </p:sp>
      <p:sp>
        <p:nvSpPr>
          <p:cNvPr id="4" name="Rectangle 14"/>
          <p:cNvSpPr>
            <a:spLocks noChangeArrowheads="1"/>
          </p:cNvSpPr>
          <p:nvPr/>
        </p:nvSpPr>
        <p:spPr bwMode="auto">
          <a:xfrm>
            <a:off x="17484" y="1556792"/>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a:spcBef>
                <a:spcPct val="20000"/>
              </a:spcBef>
              <a:buClr>
                <a:schemeClr val="tx2"/>
              </a:buClr>
              <a:buSzPct val="60000"/>
              <a:buFont typeface="Wingdings" pitchFamily="2" charset="2"/>
              <a:buChar char="ü"/>
              <a:defRPr/>
            </a:pPr>
            <a:r>
              <a:rPr lang="ro-RO" sz="2400" b="1">
                <a:solidFill>
                  <a:schemeClr val="accent2"/>
                </a:solidFill>
                <a:effectLst>
                  <a:outerShdw blurRad="38100" dist="38100" dir="2700000" algn="tl">
                    <a:srgbClr val="C0C0C0"/>
                  </a:outerShdw>
                </a:effectLst>
                <a:latin typeface="+mj-lt"/>
              </a:rPr>
              <a:t>Adaptarea acesteia la cerinţele economiei de piaţă în dezvoltare.</a:t>
            </a:r>
            <a:endParaRPr lang="en-US" sz="2400" b="1">
              <a:solidFill>
                <a:schemeClr val="accent2"/>
              </a:solidFill>
              <a:effectLst>
                <a:outerShdw blurRad="38100" dist="38100" dir="2700000" algn="tl">
                  <a:srgbClr val="C0C0C0"/>
                </a:outerShdw>
              </a:effectLst>
              <a:latin typeface="+mj-lt"/>
            </a:endParaRPr>
          </a:p>
          <a:p>
            <a:pPr marL="342900" indent="-342900" eaLnBrk="0" hangingPunct="0">
              <a:defRPr/>
            </a:pPr>
            <a:endParaRPr lang="en-US" sz="2400" b="1">
              <a:solidFill>
                <a:srgbClr val="3399FF"/>
              </a:solidFill>
              <a:latin typeface="Arial Black" pitchFamily="34" charset="0"/>
            </a:endParaRPr>
          </a:p>
        </p:txBody>
      </p:sp>
      <p:sp>
        <p:nvSpPr>
          <p:cNvPr id="5" name="Rectangle 4"/>
          <p:cNvSpPr>
            <a:spLocks noChangeArrowheads="1"/>
          </p:cNvSpPr>
          <p:nvPr/>
        </p:nvSpPr>
        <p:spPr bwMode="auto">
          <a:xfrm>
            <a:off x="2627784" y="2348880"/>
            <a:ext cx="37444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defRPr/>
            </a:pPr>
            <a:r>
              <a:rPr lang="ro-RO" sz="3200" b="1">
                <a:solidFill>
                  <a:srgbClr val="FF0000"/>
                </a:solidFill>
                <a:effectLst>
                  <a:outerShdw blurRad="38100" dist="38100" dir="2700000" algn="tl">
                    <a:srgbClr val="C0C0C0"/>
                  </a:outerShdw>
                </a:effectLst>
                <a:latin typeface="Arial Black" pitchFamily="34" charset="0"/>
              </a:rPr>
              <a:t>Şcoala asigură:</a:t>
            </a:r>
            <a:br>
              <a:rPr lang="ro-RO" sz="3200" b="1">
                <a:solidFill>
                  <a:srgbClr val="FF0000"/>
                </a:solidFill>
                <a:effectLst>
                  <a:outerShdw blurRad="38100" dist="38100" dir="2700000" algn="tl">
                    <a:srgbClr val="C0C0C0"/>
                  </a:outerShdw>
                </a:effectLst>
                <a:latin typeface="Arial Black" pitchFamily="34" charset="0"/>
              </a:rPr>
            </a:br>
            <a:endParaRPr lang="ro-RO" sz="3200" b="1">
              <a:solidFill>
                <a:srgbClr val="FF0000"/>
              </a:solidFill>
              <a:effectLst>
                <a:outerShdw blurRad="38100" dist="38100" dir="2700000" algn="tl">
                  <a:srgbClr val="C0C0C0"/>
                </a:outerShdw>
              </a:effectLst>
              <a:latin typeface="Arial Black" pitchFamily="34" charset="0"/>
            </a:endParaRPr>
          </a:p>
        </p:txBody>
      </p:sp>
      <p:sp>
        <p:nvSpPr>
          <p:cNvPr id="6" name="Rectangle 19"/>
          <p:cNvSpPr>
            <a:spLocks noChangeArrowheads="1"/>
          </p:cNvSpPr>
          <p:nvPr/>
        </p:nvSpPr>
        <p:spPr bwMode="auto">
          <a:xfrm>
            <a:off x="119570" y="2887489"/>
            <a:ext cx="8893175"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20000"/>
              </a:spcBef>
              <a:buClr>
                <a:schemeClr val="folHlink"/>
              </a:buClr>
              <a:buSzPct val="60000"/>
              <a:buFont typeface="Wingdings" pitchFamily="2" charset="2"/>
              <a:buChar char="ü"/>
              <a:defRPr/>
            </a:pPr>
            <a:r>
              <a:rPr lang="en-US" sz="2400" b="1" smtClean="0">
                <a:solidFill>
                  <a:schemeClr val="accent2"/>
                </a:solidFill>
                <a:effectLst>
                  <a:outerShdw blurRad="38100" dist="38100" dir="2700000" algn="tl">
                    <a:srgbClr val="C0C0C0"/>
                  </a:outerShdw>
                </a:effectLst>
                <a:latin typeface="+mj-lt"/>
              </a:rPr>
              <a:t>Efectuarea practicii de specialitate la agen</a:t>
            </a:r>
            <a:r>
              <a:rPr lang="ro-RO" sz="2400" b="1" smtClean="0">
                <a:solidFill>
                  <a:schemeClr val="accent2"/>
                </a:solidFill>
                <a:effectLst>
                  <a:outerShdw blurRad="38100" dist="38100" dir="2700000" algn="tl">
                    <a:srgbClr val="C0C0C0"/>
                  </a:outerShdw>
                </a:effectLst>
                <a:latin typeface="+mj-lt"/>
              </a:rPr>
              <a:t>ți economici renumiți:</a:t>
            </a:r>
          </a:p>
          <a:p>
            <a:pPr marL="342900" indent="-342900" algn="just">
              <a:spcBef>
                <a:spcPct val="20000"/>
              </a:spcBef>
              <a:buClr>
                <a:schemeClr val="folHlink"/>
              </a:buClr>
              <a:buSzPct val="60000"/>
              <a:buFont typeface="Wingdings" pitchFamily="2" charset="2"/>
              <a:buChar char="q"/>
              <a:defRPr/>
            </a:pPr>
            <a:r>
              <a:rPr lang="ro-RO" sz="2400" b="1" smtClean="0">
                <a:solidFill>
                  <a:schemeClr val="accent2"/>
                </a:solidFill>
                <a:effectLst>
                  <a:outerShdw blurRad="38100" dist="38100" dir="2700000" algn="tl">
                    <a:srgbClr val="C0C0C0"/>
                  </a:outerShdw>
                </a:effectLst>
                <a:latin typeface="+mj-lt"/>
              </a:rPr>
              <a:t>SC IATSA </a:t>
            </a:r>
            <a:r>
              <a:rPr lang="en-US" sz="2400" b="1" smtClean="0">
                <a:solidFill>
                  <a:schemeClr val="accent2"/>
                </a:solidFill>
                <a:effectLst>
                  <a:outerShdw blurRad="38100" dist="38100" dir="2700000" algn="tl">
                    <a:srgbClr val="C0C0C0"/>
                  </a:outerShdw>
                </a:effectLst>
                <a:latin typeface="+mj-lt"/>
              </a:rPr>
              <a:t>SA </a:t>
            </a:r>
            <a:r>
              <a:rPr lang="ro-RO" sz="2400" b="1" smtClean="0">
                <a:solidFill>
                  <a:schemeClr val="accent2"/>
                </a:solidFill>
                <a:effectLst>
                  <a:outerShdw blurRad="38100" dist="38100" dir="2700000" algn="tl">
                    <a:srgbClr val="C0C0C0"/>
                  </a:outerShdw>
                </a:effectLst>
                <a:latin typeface="+mj-lt"/>
              </a:rPr>
              <a:t>Ștefănești;</a:t>
            </a:r>
          </a:p>
          <a:p>
            <a:pPr marL="342900" indent="-342900" algn="just">
              <a:spcBef>
                <a:spcPct val="20000"/>
              </a:spcBef>
              <a:buClr>
                <a:schemeClr val="folHlink"/>
              </a:buClr>
              <a:buSzPct val="60000"/>
              <a:buFont typeface="Wingdings" pitchFamily="2" charset="2"/>
              <a:buChar char="q"/>
              <a:defRPr/>
            </a:pPr>
            <a:r>
              <a:rPr lang="ro-RO" sz="2400" b="1" smtClean="0">
                <a:solidFill>
                  <a:schemeClr val="accent2"/>
                </a:solidFill>
                <a:effectLst>
                  <a:outerShdw blurRad="38100" dist="38100" dir="2700000" algn="tl">
                    <a:srgbClr val="C0C0C0"/>
                  </a:outerShdw>
                </a:effectLst>
                <a:latin typeface="+mj-lt"/>
              </a:rPr>
              <a:t>SC NIDEC SERVICE&amp;COMPONENTS ROMÂNIA SA </a:t>
            </a:r>
            <a:r>
              <a:rPr lang="vi-VN" sz="2400" b="1" smtClean="0">
                <a:solidFill>
                  <a:schemeClr val="accent2"/>
                </a:solidFill>
                <a:effectLst>
                  <a:outerShdw blurRad="38100" dist="38100" dir="2700000" algn="tl">
                    <a:srgbClr val="C0C0C0"/>
                  </a:outerShdw>
                </a:effectLst>
                <a:latin typeface="+mj-lt"/>
              </a:rPr>
              <a:t>Ștefăneș</a:t>
            </a:r>
            <a:r>
              <a:rPr lang="ro-RO" sz="2400" b="1" smtClean="0">
                <a:solidFill>
                  <a:schemeClr val="accent2"/>
                </a:solidFill>
                <a:effectLst>
                  <a:outerShdw blurRad="38100" dist="38100" dir="2700000" algn="tl">
                    <a:srgbClr val="C0C0C0"/>
                  </a:outerShdw>
                </a:effectLst>
                <a:latin typeface="+mj-lt"/>
              </a:rPr>
              <a:t>ti</a:t>
            </a:r>
            <a:r>
              <a:rPr lang="en-US" sz="2400" b="1" smtClean="0">
                <a:solidFill>
                  <a:schemeClr val="accent2"/>
                </a:solidFill>
                <a:effectLst>
                  <a:outerShdw blurRad="38100" dist="38100" dir="2700000" algn="tl">
                    <a:srgbClr val="C0C0C0"/>
                  </a:outerShdw>
                </a:effectLst>
                <a:latin typeface="+mj-lt"/>
              </a:rPr>
              <a:t>;</a:t>
            </a:r>
            <a:r>
              <a:rPr lang="ro-RO" sz="2400" smtClean="0">
                <a:solidFill>
                  <a:schemeClr val="accent2"/>
                </a:solidFill>
                <a:latin typeface="+mj-lt"/>
              </a:rPr>
              <a:t> </a:t>
            </a:r>
            <a:endParaRPr lang="en-US" sz="2400" dirty="0">
              <a:solidFill>
                <a:schemeClr val="accent2"/>
              </a:solidFill>
              <a:latin typeface="+mj-lt"/>
            </a:endParaRPr>
          </a:p>
        </p:txBody>
      </p:sp>
      <p:sp>
        <p:nvSpPr>
          <p:cNvPr id="7" name="Rectangle 19"/>
          <p:cNvSpPr>
            <a:spLocks noChangeArrowheads="1"/>
          </p:cNvSpPr>
          <p:nvPr/>
        </p:nvSpPr>
        <p:spPr bwMode="auto">
          <a:xfrm>
            <a:off x="154337" y="4974214"/>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20000"/>
              </a:spcBef>
              <a:buClr>
                <a:schemeClr val="folHlink"/>
              </a:buClr>
              <a:buSzPct val="60000"/>
              <a:buFont typeface="Wingdings" pitchFamily="2" charset="2"/>
              <a:buChar char="ü"/>
              <a:defRPr/>
            </a:pPr>
            <a:r>
              <a:rPr lang="ro-RO" sz="2400" b="1" dirty="0">
                <a:solidFill>
                  <a:schemeClr val="accent2"/>
                </a:solidFill>
                <a:effectLst>
                  <a:outerShdw blurRad="38100" dist="38100" dir="2700000" algn="tl">
                    <a:srgbClr val="C0C0C0"/>
                  </a:outerShdw>
                </a:effectLst>
              </a:rPr>
              <a:t>Accesul la laboratoare şi ateliere moderne, complet utilate</a:t>
            </a:r>
            <a:r>
              <a:rPr lang="en-US" sz="2400" b="1" dirty="0">
                <a:solidFill>
                  <a:schemeClr val="accent2"/>
                </a:solidFill>
                <a:effectLst>
                  <a:outerShdw blurRad="38100" dist="38100" dir="2700000" algn="tl">
                    <a:srgbClr val="C0C0C0"/>
                  </a:outerShdw>
                </a:effectLst>
              </a:rPr>
              <a:t>;</a:t>
            </a:r>
            <a:r>
              <a:rPr lang="ro-RO" sz="2400" dirty="0"/>
              <a:t> </a:t>
            </a:r>
            <a:endParaRPr lang="en-US" sz="2400" dirty="0"/>
          </a:p>
        </p:txBody>
      </p:sp>
      <p:sp>
        <p:nvSpPr>
          <p:cNvPr id="8" name="Rectangle 20"/>
          <p:cNvSpPr>
            <a:spLocks noChangeArrowheads="1"/>
          </p:cNvSpPr>
          <p:nvPr/>
        </p:nvSpPr>
        <p:spPr bwMode="auto">
          <a:xfrm>
            <a:off x="298799" y="5504656"/>
            <a:ext cx="7777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Char char="ü"/>
              <a:defRPr/>
            </a:pPr>
            <a:r>
              <a:rPr lang="ro-RO" sz="2400" b="1">
                <a:solidFill>
                  <a:schemeClr val="accent2"/>
                </a:solidFill>
                <a:effectLst>
                  <a:outerShdw blurRad="38100" dist="38100" dir="2700000" algn="tl">
                    <a:srgbClr val="C0C0C0"/>
                  </a:outerShdw>
                </a:effectLst>
                <a:latin typeface="+mj-lt"/>
              </a:rPr>
              <a:t>Iniţierea şi aprofundarea operării pe </a:t>
            </a:r>
            <a:r>
              <a:rPr lang="ro-RO" sz="2400" b="1" smtClean="0">
                <a:solidFill>
                  <a:schemeClr val="accent2"/>
                </a:solidFill>
                <a:effectLst>
                  <a:outerShdw blurRad="38100" dist="38100" dir="2700000" algn="tl">
                    <a:srgbClr val="C0C0C0"/>
                  </a:outerShdw>
                </a:effectLst>
                <a:latin typeface="+mj-lt"/>
              </a:rPr>
              <a:t>calculator;</a:t>
            </a:r>
            <a:endParaRPr lang="en-US" sz="2400" b="1">
              <a:solidFill>
                <a:schemeClr val="accent2"/>
              </a:solidFill>
              <a:effectLst>
                <a:outerShdw blurRad="38100" dist="38100" dir="2700000" algn="tl">
                  <a:srgbClr val="C0C0C0"/>
                </a:outerShdw>
              </a:effectLst>
              <a:latin typeface="+mj-lt"/>
            </a:endParaRPr>
          </a:p>
        </p:txBody>
      </p:sp>
      <p:sp>
        <p:nvSpPr>
          <p:cNvPr id="9" name="Rectangle 21"/>
          <p:cNvSpPr>
            <a:spLocks noChangeArrowheads="1"/>
          </p:cNvSpPr>
          <p:nvPr/>
        </p:nvSpPr>
        <p:spPr bwMode="auto">
          <a:xfrm>
            <a:off x="197867" y="5421981"/>
            <a:ext cx="86042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0" hangingPunct="0">
              <a:spcBef>
                <a:spcPct val="50000"/>
              </a:spcBef>
              <a:buFont typeface="Wingdings" pitchFamily="2" charset="2"/>
              <a:buChar char="ü"/>
              <a:defRPr/>
            </a:pPr>
            <a:endParaRPr lang="ro-RO" sz="2400" b="1" smtClean="0">
              <a:solidFill>
                <a:schemeClr val="folHlink"/>
              </a:solidFill>
              <a:latin typeface="+mj-lt"/>
            </a:endParaRPr>
          </a:p>
          <a:p>
            <a:pPr>
              <a:spcBef>
                <a:spcPct val="50000"/>
              </a:spcBef>
              <a:buClr>
                <a:schemeClr val="folHlink"/>
              </a:buClr>
              <a:buSzPct val="60000"/>
              <a:buFont typeface="Wingdings" pitchFamily="2" charset="2"/>
              <a:buChar char="ü"/>
              <a:defRPr/>
            </a:pPr>
            <a:r>
              <a:rPr lang="en-US" sz="2400" b="1" smtClean="0">
                <a:solidFill>
                  <a:schemeClr val="accent2"/>
                </a:solidFill>
                <a:effectLst>
                  <a:outerShdw blurRad="38100" dist="38100" dir="2700000" algn="tl">
                    <a:srgbClr val="C0C0C0"/>
                  </a:outerShdw>
                </a:effectLst>
                <a:latin typeface="+mj-lt"/>
              </a:rPr>
              <a:t>A</a:t>
            </a:r>
            <a:r>
              <a:rPr lang="ro-RO" sz="2400" b="1" smtClean="0">
                <a:solidFill>
                  <a:schemeClr val="accent2"/>
                </a:solidFill>
                <a:effectLst>
                  <a:outerShdw blurRad="38100" dist="38100" dir="2700000" algn="tl">
                    <a:srgbClr val="C0C0C0"/>
                  </a:outerShdw>
                </a:effectLst>
                <a:latin typeface="+mj-lt"/>
              </a:rPr>
              <a:t>profundarea studiului unei limbi străine la alegere.</a:t>
            </a:r>
            <a:endParaRPr lang="ro-RO" sz="2400" b="1">
              <a:solidFill>
                <a:schemeClr val="accent2"/>
              </a:solidFill>
              <a:effectLst>
                <a:outerShdw blurRad="38100" dist="38100" dir="2700000" algn="tl">
                  <a:srgbClr val="C0C0C0"/>
                </a:outerShdw>
              </a:effectLst>
              <a:latin typeface="+mj-lt"/>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4306" y="5359400"/>
            <a:ext cx="1184872" cy="152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763524"/>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grpId="0" nodeType="afterEffect">
                                  <p:stCondLst>
                                    <p:cond delay="0"/>
                                  </p:stCondLst>
                                  <p:childTnLst>
                                    <p:animClr clrSpc="rgb" dir="cw">
                                      <p:cBhvr override="childStyle">
                                        <p:cTn id="6" dur="500" autoRev="1" fill="hold"/>
                                        <p:tgtEl>
                                          <p:spTgt spid="2"/>
                                        </p:tgtEl>
                                        <p:attrNameLst>
                                          <p:attrName>style.color</p:attrName>
                                        </p:attrNameLst>
                                      </p:cBhvr>
                                      <p:to>
                                        <a:schemeClr val="bg1"/>
                                      </p:to>
                                    </p:animClr>
                                    <p:animClr clrSpc="rgb" dir="cw">
                                      <p:cBhvr>
                                        <p:cTn id="7" dur="500" autoRev="1" fill="hold"/>
                                        <p:tgtEl>
                                          <p:spTgt spid="2"/>
                                        </p:tgtEl>
                                        <p:attrNameLst>
                                          <p:attrName>fillcolor</p:attrName>
                                        </p:attrNameLst>
                                      </p:cBhvr>
                                      <p:to>
                                        <a:schemeClr val="bg1"/>
                                      </p:to>
                                    </p:animClr>
                                    <p:set>
                                      <p:cBhvr>
                                        <p:cTn id="8" dur="500" autoRev="1" fill="hold"/>
                                        <p:tgtEl>
                                          <p:spTgt spid="2"/>
                                        </p:tgtEl>
                                        <p:attrNameLst>
                                          <p:attrName>fill.type</p:attrName>
                                        </p:attrNameLst>
                                      </p:cBhvr>
                                      <p:to>
                                        <p:strVal val="solid"/>
                                      </p:to>
                                    </p:set>
                                    <p:set>
                                      <p:cBhvr>
                                        <p:cTn id="9" dur="500" autoRev="1" fill="hold"/>
                                        <p:tgtEl>
                                          <p:spTgt spid="2"/>
                                        </p:tgtEl>
                                        <p:attrNameLst>
                                          <p:attrName>fill.on</p:attrName>
                                        </p:attrNameLst>
                                      </p:cBhvr>
                                      <p:to>
                                        <p:strVal val="true"/>
                                      </p:to>
                                    </p:se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5"/>
                                        </p:tgtEl>
                                        <p:attrNameLst>
                                          <p:attrName>style.visibility</p:attrName>
                                        </p:attrNameLst>
                                      </p:cBhvr>
                                      <p:to>
                                        <p:strVal val="visible"/>
                                      </p:to>
                                    </p:set>
                                    <p:anim calcmode="discrete" valueType="clr">
                                      <p:cBhvr override="childStyle">
                                        <p:cTn id="25"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
                                        </p:tgtEl>
                                        <p:attrNameLst>
                                          <p:attrName>fillcolor</p:attrName>
                                        </p:attrNameLst>
                                      </p:cBhvr>
                                      <p:tavLst>
                                        <p:tav tm="0">
                                          <p:val>
                                            <p:clrVal>
                                              <a:schemeClr val="accent2"/>
                                            </p:clrVal>
                                          </p:val>
                                        </p:tav>
                                        <p:tav tm="50000">
                                          <p:val>
                                            <p:clrVal>
                                              <a:schemeClr val="hlink"/>
                                            </p:clrVal>
                                          </p:val>
                                        </p:tav>
                                      </p:tavLst>
                                    </p:anim>
                                    <p:set>
                                      <p:cBhvr>
                                        <p:cTn id="27" dur="80"/>
                                        <p:tgtEl>
                                          <p:spTgt spid="5"/>
                                        </p:tgtEl>
                                        <p:attrNameLst>
                                          <p:attrName>fill.type</p:attrName>
                                        </p:attrNameLst>
                                      </p:cBhvr>
                                      <p:to>
                                        <p:strVal val="solid"/>
                                      </p:to>
                                    </p:set>
                                  </p:childTnLst>
                                </p:cTn>
                              </p:par>
                            </p:childTnLst>
                          </p:cTn>
                        </p:par>
                        <p:par>
                          <p:cTn id="28" fill="hold">
                            <p:stCondLst>
                              <p:cond delay="36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6"/>
                                        </p:tgtEl>
                                        <p:attrNameLst>
                                          <p:attrName>style.visibility</p:attrName>
                                        </p:attrNameLst>
                                      </p:cBhvr>
                                      <p:to>
                                        <p:strVal val="visible"/>
                                      </p:to>
                                    </p:set>
                                    <p:anim calcmode="discrete" valueType="clr">
                                      <p:cBhvr override="childStyle">
                                        <p:cTn id="3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6"/>
                                        </p:tgtEl>
                                        <p:attrNameLst>
                                          <p:attrName>fillcolor</p:attrName>
                                        </p:attrNameLst>
                                      </p:cBhvr>
                                      <p:tavLst>
                                        <p:tav tm="0">
                                          <p:val>
                                            <p:clrVal>
                                              <a:schemeClr val="accent2"/>
                                            </p:clrVal>
                                          </p:val>
                                        </p:tav>
                                        <p:tav tm="50000">
                                          <p:val>
                                            <p:clrVal>
                                              <a:schemeClr val="hlink"/>
                                            </p:clrVal>
                                          </p:val>
                                        </p:tav>
                                      </p:tavLst>
                                    </p:anim>
                                    <p:set>
                                      <p:cBhvr>
                                        <p:cTn id="33" dur="80"/>
                                        <p:tgtEl>
                                          <p:spTgt spid="6"/>
                                        </p:tgtEl>
                                        <p:attrNameLst>
                                          <p:attrName>fill.type</p:attrName>
                                        </p:attrNameLst>
                                      </p:cBhvr>
                                      <p:to>
                                        <p:strVal val="solid"/>
                                      </p:to>
                                    </p:set>
                                  </p:childTnLst>
                                </p:cTn>
                              </p:par>
                            </p:childTnLst>
                          </p:cTn>
                        </p:par>
                        <p:par>
                          <p:cTn id="34" fill="hold">
                            <p:stCondLst>
                              <p:cond delay="86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par>
                          <p:cTn id="40" fill="hold">
                            <p:stCondLst>
                              <p:cond delay="1076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8"/>
                                        </p:tgtEl>
                                        <p:attrNameLst>
                                          <p:attrName>style.visibility</p:attrName>
                                        </p:attrNameLst>
                                      </p:cBhvr>
                                      <p:to>
                                        <p:strVal val="visible"/>
                                      </p:to>
                                    </p:set>
                                    <p:anim calcmode="discrete" valueType="clr">
                                      <p:cBhvr override="childStyle">
                                        <p:cTn id="4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8"/>
                                        </p:tgtEl>
                                        <p:attrNameLst>
                                          <p:attrName>fillcolor</p:attrName>
                                        </p:attrNameLst>
                                      </p:cBhvr>
                                      <p:tavLst>
                                        <p:tav tm="0">
                                          <p:val>
                                            <p:clrVal>
                                              <a:schemeClr val="accent2"/>
                                            </p:clrVal>
                                          </p:val>
                                        </p:tav>
                                        <p:tav tm="50000">
                                          <p:val>
                                            <p:clrVal>
                                              <a:schemeClr val="hlink"/>
                                            </p:clrVal>
                                          </p:val>
                                        </p:tav>
                                      </p:tavLst>
                                    </p:anim>
                                    <p:set>
                                      <p:cBhvr>
                                        <p:cTn id="45" dur="80"/>
                                        <p:tgtEl>
                                          <p:spTgt spid="8"/>
                                        </p:tgtEl>
                                        <p:attrNameLst>
                                          <p:attrName>fill.type</p:attrName>
                                        </p:attrNameLst>
                                      </p:cBhvr>
                                      <p:to>
                                        <p:strVal val="solid"/>
                                      </p:to>
                                    </p:set>
                                  </p:childTnLst>
                                </p:cTn>
                              </p:par>
                            </p:childTnLst>
                          </p:cTn>
                        </p:par>
                        <p:par>
                          <p:cTn id="46" fill="hold">
                            <p:stCondLst>
                              <p:cond delay="1256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9"/>
                                        </p:tgtEl>
                                        <p:attrNameLst>
                                          <p:attrName>style.visibility</p:attrName>
                                        </p:attrNameLst>
                                      </p:cBhvr>
                                      <p:to>
                                        <p:strVal val="visible"/>
                                      </p:to>
                                    </p:set>
                                    <p:anim calcmode="discrete" valueType="clr">
                                      <p:cBhvr override="childStyle">
                                        <p:cTn id="4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9"/>
                                        </p:tgtEl>
                                        <p:attrNameLst>
                                          <p:attrName>fillcolor</p:attrName>
                                        </p:attrNameLst>
                                      </p:cBhvr>
                                      <p:tavLst>
                                        <p:tav tm="0">
                                          <p:val>
                                            <p:clrVal>
                                              <a:schemeClr val="accent2"/>
                                            </p:clrVal>
                                          </p:val>
                                        </p:tav>
                                        <p:tav tm="50000">
                                          <p:val>
                                            <p:clrVal>
                                              <a:schemeClr val="hlink"/>
                                            </p:clrVal>
                                          </p:val>
                                        </p:tav>
                                      </p:tavLst>
                                    </p:anim>
                                    <p:set>
                                      <p:cBhvr>
                                        <p:cTn id="5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891480"/>
            <a:ext cx="2915913" cy="365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238" y="0"/>
            <a:ext cx="33845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330" y="2000463"/>
            <a:ext cx="3258476" cy="244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26137" y="0"/>
            <a:ext cx="321786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2280" y="3891067"/>
            <a:ext cx="445838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2924175"/>
            <a:ext cx="47879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311525" y="2362994"/>
            <a:ext cx="2768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5061"/>
                                        </p:tgtEl>
                                        <p:attrNameLst>
                                          <p:attrName>style.visibility</p:attrName>
                                        </p:attrNameLst>
                                      </p:cBhvr>
                                      <p:to>
                                        <p:strVal val="visible"/>
                                      </p:to>
                                    </p:set>
                                    <p:anim calcmode="lin" valueType="num">
                                      <p:cBhvr>
                                        <p:cTn id="7" dur="500" fill="hold"/>
                                        <p:tgtEl>
                                          <p:spTgt spid="45061"/>
                                        </p:tgtEl>
                                        <p:attrNameLst>
                                          <p:attrName>ppt_w</p:attrName>
                                        </p:attrNameLst>
                                      </p:cBhvr>
                                      <p:tavLst>
                                        <p:tav tm="0">
                                          <p:val>
                                            <p:fltVal val="0"/>
                                          </p:val>
                                        </p:tav>
                                        <p:tav tm="100000">
                                          <p:val>
                                            <p:strVal val="#ppt_w"/>
                                          </p:val>
                                        </p:tav>
                                      </p:tavLst>
                                    </p:anim>
                                    <p:anim calcmode="lin" valueType="num">
                                      <p:cBhvr>
                                        <p:cTn id="8" dur="500" fill="hold"/>
                                        <p:tgtEl>
                                          <p:spTgt spid="45061"/>
                                        </p:tgtEl>
                                        <p:attrNameLst>
                                          <p:attrName>ppt_h</p:attrName>
                                        </p:attrNameLst>
                                      </p:cBhvr>
                                      <p:tavLst>
                                        <p:tav tm="0">
                                          <p:val>
                                            <p:fltVal val="0"/>
                                          </p:val>
                                        </p:tav>
                                        <p:tav tm="100000">
                                          <p:val>
                                            <p:strVal val="#ppt_h"/>
                                          </p:val>
                                        </p:tav>
                                      </p:tavLst>
                                    </p:anim>
                                    <p:anim calcmode="lin" valueType="num">
                                      <p:cBhvr>
                                        <p:cTn id="9" dur="500" fill="hold"/>
                                        <p:tgtEl>
                                          <p:spTgt spid="45061"/>
                                        </p:tgtEl>
                                        <p:attrNameLst>
                                          <p:attrName>style.rotation</p:attrName>
                                        </p:attrNameLst>
                                      </p:cBhvr>
                                      <p:tavLst>
                                        <p:tav tm="0">
                                          <p:val>
                                            <p:fltVal val="90"/>
                                          </p:val>
                                        </p:tav>
                                        <p:tav tm="100000">
                                          <p:val>
                                            <p:fltVal val="0"/>
                                          </p:val>
                                        </p:tav>
                                      </p:tavLst>
                                    </p:anim>
                                    <p:animEffect transition="in" filter="fade">
                                      <p:cBhvr>
                                        <p:cTn id="10" dur="500"/>
                                        <p:tgtEl>
                                          <p:spTgt spid="45061"/>
                                        </p:tgtEl>
                                      </p:cBhvr>
                                    </p:animEffect>
                                  </p:childTnLst>
                                </p:cTn>
                              </p:par>
                            </p:childTnLst>
                          </p:cTn>
                        </p:par>
                        <p:par>
                          <p:cTn id="11" fill="hold" nodeType="afterGroup">
                            <p:stCondLst>
                              <p:cond delay="5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45062"/>
                                        </p:tgtEl>
                                        <p:attrNameLst>
                                          <p:attrName>style.visibility</p:attrName>
                                        </p:attrNameLst>
                                      </p:cBhvr>
                                      <p:to>
                                        <p:strVal val="visible"/>
                                      </p:to>
                                    </p:set>
                                    <p:anim calcmode="lin" valueType="num">
                                      <p:cBhvr>
                                        <p:cTn id="14" dur="500" fill="hold"/>
                                        <p:tgtEl>
                                          <p:spTgt spid="45062"/>
                                        </p:tgtEl>
                                        <p:attrNameLst>
                                          <p:attrName>ppt_w</p:attrName>
                                        </p:attrNameLst>
                                      </p:cBhvr>
                                      <p:tavLst>
                                        <p:tav tm="0">
                                          <p:val>
                                            <p:fltVal val="0"/>
                                          </p:val>
                                        </p:tav>
                                        <p:tav tm="100000">
                                          <p:val>
                                            <p:strVal val="#ppt_w"/>
                                          </p:val>
                                        </p:tav>
                                      </p:tavLst>
                                    </p:anim>
                                    <p:anim calcmode="lin" valueType="num">
                                      <p:cBhvr>
                                        <p:cTn id="15" dur="500" fill="hold"/>
                                        <p:tgtEl>
                                          <p:spTgt spid="45062"/>
                                        </p:tgtEl>
                                        <p:attrNameLst>
                                          <p:attrName>ppt_h</p:attrName>
                                        </p:attrNameLst>
                                      </p:cBhvr>
                                      <p:tavLst>
                                        <p:tav tm="0">
                                          <p:val>
                                            <p:fltVal val="0"/>
                                          </p:val>
                                        </p:tav>
                                        <p:tav tm="100000">
                                          <p:val>
                                            <p:strVal val="#ppt_h"/>
                                          </p:val>
                                        </p:tav>
                                      </p:tavLst>
                                    </p:anim>
                                    <p:anim calcmode="lin" valueType="num">
                                      <p:cBhvr>
                                        <p:cTn id="16" dur="500" fill="hold"/>
                                        <p:tgtEl>
                                          <p:spTgt spid="45062"/>
                                        </p:tgtEl>
                                        <p:attrNameLst>
                                          <p:attrName>style.rotation</p:attrName>
                                        </p:attrNameLst>
                                      </p:cBhvr>
                                      <p:tavLst>
                                        <p:tav tm="0">
                                          <p:val>
                                            <p:fltVal val="90"/>
                                          </p:val>
                                        </p:tav>
                                        <p:tav tm="100000">
                                          <p:val>
                                            <p:fltVal val="0"/>
                                          </p:val>
                                        </p:tav>
                                      </p:tavLst>
                                    </p:anim>
                                    <p:animEffect transition="in" filter="fade">
                                      <p:cBhvr>
                                        <p:cTn id="17" dur="500"/>
                                        <p:tgtEl>
                                          <p:spTgt spid="45062"/>
                                        </p:tgtEl>
                                      </p:cBhvr>
                                    </p:animEffect>
                                  </p:childTnLst>
                                </p:cTn>
                              </p:par>
                            </p:childTnLst>
                          </p:cTn>
                        </p:par>
                        <p:par>
                          <p:cTn id="18" fill="hold" nodeType="afterGroup">
                            <p:stCondLst>
                              <p:cond delay="1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45064"/>
                                        </p:tgtEl>
                                        <p:attrNameLst>
                                          <p:attrName>style.visibility</p:attrName>
                                        </p:attrNameLst>
                                      </p:cBhvr>
                                      <p:to>
                                        <p:strVal val="visible"/>
                                      </p:to>
                                    </p:set>
                                    <p:anim calcmode="lin" valueType="num">
                                      <p:cBhvr>
                                        <p:cTn id="21" dur="500" fill="hold"/>
                                        <p:tgtEl>
                                          <p:spTgt spid="45064"/>
                                        </p:tgtEl>
                                        <p:attrNameLst>
                                          <p:attrName>ppt_w</p:attrName>
                                        </p:attrNameLst>
                                      </p:cBhvr>
                                      <p:tavLst>
                                        <p:tav tm="0">
                                          <p:val>
                                            <p:fltVal val="0"/>
                                          </p:val>
                                        </p:tav>
                                        <p:tav tm="100000">
                                          <p:val>
                                            <p:strVal val="#ppt_w"/>
                                          </p:val>
                                        </p:tav>
                                      </p:tavLst>
                                    </p:anim>
                                    <p:anim calcmode="lin" valueType="num">
                                      <p:cBhvr>
                                        <p:cTn id="22" dur="500" fill="hold"/>
                                        <p:tgtEl>
                                          <p:spTgt spid="45064"/>
                                        </p:tgtEl>
                                        <p:attrNameLst>
                                          <p:attrName>ppt_h</p:attrName>
                                        </p:attrNameLst>
                                      </p:cBhvr>
                                      <p:tavLst>
                                        <p:tav tm="0">
                                          <p:val>
                                            <p:fltVal val="0"/>
                                          </p:val>
                                        </p:tav>
                                        <p:tav tm="100000">
                                          <p:val>
                                            <p:strVal val="#ppt_h"/>
                                          </p:val>
                                        </p:tav>
                                      </p:tavLst>
                                    </p:anim>
                                    <p:anim calcmode="lin" valueType="num">
                                      <p:cBhvr>
                                        <p:cTn id="23" dur="500" fill="hold"/>
                                        <p:tgtEl>
                                          <p:spTgt spid="45064"/>
                                        </p:tgtEl>
                                        <p:attrNameLst>
                                          <p:attrName>style.rotation</p:attrName>
                                        </p:attrNameLst>
                                      </p:cBhvr>
                                      <p:tavLst>
                                        <p:tav tm="0">
                                          <p:val>
                                            <p:fltVal val="90"/>
                                          </p:val>
                                        </p:tav>
                                        <p:tav tm="100000">
                                          <p:val>
                                            <p:fltVal val="0"/>
                                          </p:val>
                                        </p:tav>
                                      </p:tavLst>
                                    </p:anim>
                                    <p:animEffect transition="in" filter="fade">
                                      <p:cBhvr>
                                        <p:cTn id="24" dur="500"/>
                                        <p:tgtEl>
                                          <p:spTgt spid="45064"/>
                                        </p:tgtEl>
                                      </p:cBhvr>
                                    </p:animEffect>
                                  </p:childTnLst>
                                </p:cTn>
                              </p:par>
                            </p:childTnLst>
                          </p:cTn>
                        </p:par>
                        <p:par>
                          <p:cTn id="25" fill="hold" nodeType="afterGroup">
                            <p:stCondLst>
                              <p:cond delay="15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45063"/>
                                        </p:tgtEl>
                                        <p:attrNameLst>
                                          <p:attrName>style.visibility</p:attrName>
                                        </p:attrNameLst>
                                      </p:cBhvr>
                                      <p:to>
                                        <p:strVal val="visible"/>
                                      </p:to>
                                    </p:set>
                                    <p:anim calcmode="lin" valueType="num">
                                      <p:cBhvr>
                                        <p:cTn id="28" dur="500" fill="hold"/>
                                        <p:tgtEl>
                                          <p:spTgt spid="45063"/>
                                        </p:tgtEl>
                                        <p:attrNameLst>
                                          <p:attrName>ppt_w</p:attrName>
                                        </p:attrNameLst>
                                      </p:cBhvr>
                                      <p:tavLst>
                                        <p:tav tm="0">
                                          <p:val>
                                            <p:fltVal val="0"/>
                                          </p:val>
                                        </p:tav>
                                        <p:tav tm="100000">
                                          <p:val>
                                            <p:strVal val="#ppt_w"/>
                                          </p:val>
                                        </p:tav>
                                      </p:tavLst>
                                    </p:anim>
                                    <p:anim calcmode="lin" valueType="num">
                                      <p:cBhvr>
                                        <p:cTn id="29" dur="500" fill="hold"/>
                                        <p:tgtEl>
                                          <p:spTgt spid="45063"/>
                                        </p:tgtEl>
                                        <p:attrNameLst>
                                          <p:attrName>ppt_h</p:attrName>
                                        </p:attrNameLst>
                                      </p:cBhvr>
                                      <p:tavLst>
                                        <p:tav tm="0">
                                          <p:val>
                                            <p:fltVal val="0"/>
                                          </p:val>
                                        </p:tav>
                                        <p:tav tm="100000">
                                          <p:val>
                                            <p:strVal val="#ppt_h"/>
                                          </p:val>
                                        </p:tav>
                                      </p:tavLst>
                                    </p:anim>
                                    <p:anim calcmode="lin" valueType="num">
                                      <p:cBhvr>
                                        <p:cTn id="30" dur="500" fill="hold"/>
                                        <p:tgtEl>
                                          <p:spTgt spid="45063"/>
                                        </p:tgtEl>
                                        <p:attrNameLst>
                                          <p:attrName>style.rotation</p:attrName>
                                        </p:attrNameLst>
                                      </p:cBhvr>
                                      <p:tavLst>
                                        <p:tav tm="0">
                                          <p:val>
                                            <p:fltVal val="90"/>
                                          </p:val>
                                        </p:tav>
                                        <p:tav tm="100000">
                                          <p:val>
                                            <p:fltVal val="0"/>
                                          </p:val>
                                        </p:tav>
                                      </p:tavLst>
                                    </p:anim>
                                    <p:animEffect transition="in" filter="fade">
                                      <p:cBhvr>
                                        <p:cTn id="31" dur="500"/>
                                        <p:tgtEl>
                                          <p:spTgt spid="45063"/>
                                        </p:tgtEl>
                                      </p:cBhvr>
                                    </p:animEffect>
                                  </p:childTnLst>
                                </p:cTn>
                              </p:par>
                            </p:childTnLst>
                          </p:cTn>
                        </p:par>
                        <p:par>
                          <p:cTn id="32" fill="hold" nodeType="afterGroup">
                            <p:stCondLst>
                              <p:cond delay="2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45068"/>
                                        </p:tgtEl>
                                        <p:attrNameLst>
                                          <p:attrName>style.visibility</p:attrName>
                                        </p:attrNameLst>
                                      </p:cBhvr>
                                      <p:to>
                                        <p:strVal val="visible"/>
                                      </p:to>
                                    </p:set>
                                    <p:anim calcmode="lin" valueType="num">
                                      <p:cBhvr>
                                        <p:cTn id="35" dur="500" fill="hold"/>
                                        <p:tgtEl>
                                          <p:spTgt spid="45068"/>
                                        </p:tgtEl>
                                        <p:attrNameLst>
                                          <p:attrName>ppt_w</p:attrName>
                                        </p:attrNameLst>
                                      </p:cBhvr>
                                      <p:tavLst>
                                        <p:tav tm="0">
                                          <p:val>
                                            <p:fltVal val="0"/>
                                          </p:val>
                                        </p:tav>
                                        <p:tav tm="100000">
                                          <p:val>
                                            <p:strVal val="#ppt_w"/>
                                          </p:val>
                                        </p:tav>
                                      </p:tavLst>
                                    </p:anim>
                                    <p:anim calcmode="lin" valueType="num">
                                      <p:cBhvr>
                                        <p:cTn id="36" dur="500" fill="hold"/>
                                        <p:tgtEl>
                                          <p:spTgt spid="45068"/>
                                        </p:tgtEl>
                                        <p:attrNameLst>
                                          <p:attrName>ppt_h</p:attrName>
                                        </p:attrNameLst>
                                      </p:cBhvr>
                                      <p:tavLst>
                                        <p:tav tm="0">
                                          <p:val>
                                            <p:fltVal val="0"/>
                                          </p:val>
                                        </p:tav>
                                        <p:tav tm="100000">
                                          <p:val>
                                            <p:strVal val="#ppt_h"/>
                                          </p:val>
                                        </p:tav>
                                      </p:tavLst>
                                    </p:anim>
                                    <p:anim calcmode="lin" valueType="num">
                                      <p:cBhvr>
                                        <p:cTn id="37" dur="500" fill="hold"/>
                                        <p:tgtEl>
                                          <p:spTgt spid="45068"/>
                                        </p:tgtEl>
                                        <p:attrNameLst>
                                          <p:attrName>style.rotation</p:attrName>
                                        </p:attrNameLst>
                                      </p:cBhvr>
                                      <p:tavLst>
                                        <p:tav tm="0">
                                          <p:val>
                                            <p:fltVal val="90"/>
                                          </p:val>
                                        </p:tav>
                                        <p:tav tm="100000">
                                          <p:val>
                                            <p:fltVal val="0"/>
                                          </p:val>
                                        </p:tav>
                                      </p:tavLst>
                                    </p:anim>
                                    <p:animEffect transition="in" filter="fade">
                                      <p:cBhvr>
                                        <p:cTn id="38" dur="500"/>
                                        <p:tgtEl>
                                          <p:spTgt spid="45068"/>
                                        </p:tgtEl>
                                      </p:cBhvr>
                                    </p:animEffect>
                                  </p:childTnLst>
                                </p:cTn>
                              </p:par>
                            </p:childTnLst>
                          </p:cTn>
                        </p:par>
                        <p:par>
                          <p:cTn id="39" fill="hold" nodeType="afterGroup">
                            <p:stCondLst>
                              <p:cond delay="2500"/>
                            </p:stCondLst>
                            <p:childTnLst>
                              <p:par>
                                <p:cTn id="40" presetID="31" presetClass="entr" presetSubtype="0" fill="hold" nodeType="afterEffect">
                                  <p:stCondLst>
                                    <p:cond delay="0"/>
                                  </p:stCondLst>
                                  <p:iterate type="lt">
                                    <p:tmPct val="5000"/>
                                  </p:iterate>
                                  <p:childTnLst>
                                    <p:set>
                                      <p:cBhvr>
                                        <p:cTn id="41" dur="1" fill="hold">
                                          <p:stCondLst>
                                            <p:cond delay="0"/>
                                          </p:stCondLst>
                                        </p:cTn>
                                        <p:tgtEl>
                                          <p:spTgt spid="45066"/>
                                        </p:tgtEl>
                                        <p:attrNameLst>
                                          <p:attrName>style.visibility</p:attrName>
                                        </p:attrNameLst>
                                      </p:cBhvr>
                                      <p:to>
                                        <p:strVal val="visible"/>
                                      </p:to>
                                    </p:set>
                                    <p:anim calcmode="lin" valueType="num">
                                      <p:cBhvr>
                                        <p:cTn id="42" dur="500" fill="hold"/>
                                        <p:tgtEl>
                                          <p:spTgt spid="45066"/>
                                        </p:tgtEl>
                                        <p:attrNameLst>
                                          <p:attrName>ppt_w</p:attrName>
                                        </p:attrNameLst>
                                      </p:cBhvr>
                                      <p:tavLst>
                                        <p:tav tm="0">
                                          <p:val>
                                            <p:fltVal val="0"/>
                                          </p:val>
                                        </p:tav>
                                        <p:tav tm="100000">
                                          <p:val>
                                            <p:strVal val="#ppt_w"/>
                                          </p:val>
                                        </p:tav>
                                      </p:tavLst>
                                    </p:anim>
                                    <p:anim calcmode="lin" valueType="num">
                                      <p:cBhvr>
                                        <p:cTn id="43" dur="500" fill="hold"/>
                                        <p:tgtEl>
                                          <p:spTgt spid="45066"/>
                                        </p:tgtEl>
                                        <p:attrNameLst>
                                          <p:attrName>ppt_h</p:attrName>
                                        </p:attrNameLst>
                                      </p:cBhvr>
                                      <p:tavLst>
                                        <p:tav tm="0">
                                          <p:val>
                                            <p:fltVal val="0"/>
                                          </p:val>
                                        </p:tav>
                                        <p:tav tm="100000">
                                          <p:val>
                                            <p:strVal val="#ppt_h"/>
                                          </p:val>
                                        </p:tav>
                                      </p:tavLst>
                                    </p:anim>
                                    <p:anim calcmode="lin" valueType="num">
                                      <p:cBhvr>
                                        <p:cTn id="44" dur="500" fill="hold"/>
                                        <p:tgtEl>
                                          <p:spTgt spid="45066"/>
                                        </p:tgtEl>
                                        <p:attrNameLst>
                                          <p:attrName>style.rotation</p:attrName>
                                        </p:attrNameLst>
                                      </p:cBhvr>
                                      <p:tavLst>
                                        <p:tav tm="0">
                                          <p:val>
                                            <p:fltVal val="90"/>
                                          </p:val>
                                        </p:tav>
                                        <p:tav tm="100000">
                                          <p:val>
                                            <p:fltVal val="0"/>
                                          </p:val>
                                        </p:tav>
                                      </p:tavLst>
                                    </p:anim>
                                    <p:animEffect transition="in" filter="fade">
                                      <p:cBhvr>
                                        <p:cTn id="45" dur="500"/>
                                        <p:tgtEl>
                                          <p:spTgt spid="45066"/>
                                        </p:tgtEl>
                                      </p:cBhvr>
                                    </p:animEffect>
                                  </p:childTnLst>
                                </p:cTn>
                              </p:par>
                            </p:childTnLst>
                          </p:cTn>
                        </p:par>
                        <p:par>
                          <p:cTn id="46" fill="hold" nodeType="afterGroup">
                            <p:stCondLst>
                              <p:cond delay="3000"/>
                            </p:stCondLst>
                            <p:childTnLst>
                              <p:par>
                                <p:cTn id="47" presetID="31" presetClass="entr" presetSubtype="0" fill="hold" nodeType="afterEffect">
                                  <p:stCondLst>
                                    <p:cond delay="0"/>
                                  </p:stCondLst>
                                  <p:iterate type="lt">
                                    <p:tmPct val="5000"/>
                                  </p:iterate>
                                  <p:childTnLst>
                                    <p:set>
                                      <p:cBhvr>
                                        <p:cTn id="48" dur="1" fill="hold">
                                          <p:stCondLst>
                                            <p:cond delay="0"/>
                                          </p:stCondLst>
                                        </p:cTn>
                                        <p:tgtEl>
                                          <p:spTgt spid="45067"/>
                                        </p:tgtEl>
                                        <p:attrNameLst>
                                          <p:attrName>style.visibility</p:attrName>
                                        </p:attrNameLst>
                                      </p:cBhvr>
                                      <p:to>
                                        <p:strVal val="visible"/>
                                      </p:to>
                                    </p:set>
                                    <p:anim calcmode="lin" valueType="num">
                                      <p:cBhvr>
                                        <p:cTn id="49" dur="500" fill="hold"/>
                                        <p:tgtEl>
                                          <p:spTgt spid="45067"/>
                                        </p:tgtEl>
                                        <p:attrNameLst>
                                          <p:attrName>ppt_w</p:attrName>
                                        </p:attrNameLst>
                                      </p:cBhvr>
                                      <p:tavLst>
                                        <p:tav tm="0">
                                          <p:val>
                                            <p:fltVal val="0"/>
                                          </p:val>
                                        </p:tav>
                                        <p:tav tm="100000">
                                          <p:val>
                                            <p:strVal val="#ppt_w"/>
                                          </p:val>
                                        </p:tav>
                                      </p:tavLst>
                                    </p:anim>
                                    <p:anim calcmode="lin" valueType="num">
                                      <p:cBhvr>
                                        <p:cTn id="50" dur="500" fill="hold"/>
                                        <p:tgtEl>
                                          <p:spTgt spid="45067"/>
                                        </p:tgtEl>
                                        <p:attrNameLst>
                                          <p:attrName>ppt_h</p:attrName>
                                        </p:attrNameLst>
                                      </p:cBhvr>
                                      <p:tavLst>
                                        <p:tav tm="0">
                                          <p:val>
                                            <p:fltVal val="0"/>
                                          </p:val>
                                        </p:tav>
                                        <p:tav tm="100000">
                                          <p:val>
                                            <p:strVal val="#ppt_h"/>
                                          </p:val>
                                        </p:tav>
                                      </p:tavLst>
                                    </p:anim>
                                    <p:anim calcmode="lin" valueType="num">
                                      <p:cBhvr>
                                        <p:cTn id="51" dur="500" fill="hold"/>
                                        <p:tgtEl>
                                          <p:spTgt spid="45067"/>
                                        </p:tgtEl>
                                        <p:attrNameLst>
                                          <p:attrName>style.rotation</p:attrName>
                                        </p:attrNameLst>
                                      </p:cBhvr>
                                      <p:tavLst>
                                        <p:tav tm="0">
                                          <p:val>
                                            <p:fltVal val="90"/>
                                          </p:val>
                                        </p:tav>
                                        <p:tav tm="100000">
                                          <p:val>
                                            <p:fltVal val="0"/>
                                          </p:val>
                                        </p:tav>
                                      </p:tavLst>
                                    </p:anim>
                                    <p:animEffect transition="in" filter="fade">
                                      <p:cBhvr>
                                        <p:cTn id="52" dur="500"/>
                                        <p:tgtEl>
                                          <p:spTgt spid="45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475" y="3429000"/>
            <a:ext cx="609600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4"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9" presetClass="entr" presetSubtype="10" fill="hold" nodeType="after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p:cTn id="7" dur="2000" fill="hold"/>
                                        <p:tgtEl>
                                          <p:spTgt spid="33797"/>
                                        </p:tgtEl>
                                        <p:attrNameLst>
                                          <p:attrName>ppt_w</p:attrName>
                                        </p:attrNameLst>
                                      </p:cBhvr>
                                      <p:tavLst>
                                        <p:tav tm="0" fmla="#ppt_w*sin(2.5*pi*$)">
                                          <p:val>
                                            <p:fltVal val="0"/>
                                          </p:val>
                                        </p:tav>
                                        <p:tav tm="100000">
                                          <p:val>
                                            <p:fltVal val="1"/>
                                          </p:val>
                                        </p:tav>
                                      </p:tavLst>
                                    </p:anim>
                                    <p:anim calcmode="lin" valueType="num">
                                      <p:cBhvr>
                                        <p:cTn id="8" dur="2000" fill="hold"/>
                                        <p:tgtEl>
                                          <p:spTgt spid="3379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39" presetClass="entr" presetSubtype="0" accel="100000" fill="hold" nodeType="afterEffect">
                                  <p:stCondLst>
                                    <p:cond delay="0"/>
                                  </p:stCondLst>
                                  <p:childTnLst>
                                    <p:set>
                                      <p:cBhvr>
                                        <p:cTn id="11" dur="1" fill="hold">
                                          <p:stCondLst>
                                            <p:cond delay="0"/>
                                          </p:stCondLst>
                                        </p:cTn>
                                        <p:tgtEl>
                                          <p:spTgt spid="33802"/>
                                        </p:tgtEl>
                                        <p:attrNameLst>
                                          <p:attrName>style.visibility</p:attrName>
                                        </p:attrNameLst>
                                      </p:cBhvr>
                                      <p:to>
                                        <p:strVal val="visible"/>
                                      </p:to>
                                    </p:set>
                                    <p:anim calcmode="lin" valueType="num">
                                      <p:cBhvr>
                                        <p:cTn id="12" dur="500" fill="hold"/>
                                        <p:tgtEl>
                                          <p:spTgt spid="33802"/>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33802"/>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33802"/>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3380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500"/>
                            </p:stCondLst>
                            <p:childTnLst>
                              <p:par>
                                <p:cTn id="17" presetID="29" presetClass="entr" presetSubtype="0" fill="hold" nodeType="afterEffect">
                                  <p:stCondLst>
                                    <p:cond delay="0"/>
                                  </p:stCondLst>
                                  <p:childTnLst>
                                    <p:set>
                                      <p:cBhvr>
                                        <p:cTn id="18" dur="1" fill="hold">
                                          <p:stCondLst>
                                            <p:cond delay="0"/>
                                          </p:stCondLst>
                                        </p:cTn>
                                        <p:tgtEl>
                                          <p:spTgt spid="33803"/>
                                        </p:tgtEl>
                                        <p:attrNameLst>
                                          <p:attrName>style.visibility</p:attrName>
                                        </p:attrNameLst>
                                      </p:cBhvr>
                                      <p:to>
                                        <p:strVal val="visible"/>
                                      </p:to>
                                    </p:set>
                                    <p:anim calcmode="lin" valueType="num">
                                      <p:cBhvr>
                                        <p:cTn id="19" dur="1000" fill="hold"/>
                                        <p:tgtEl>
                                          <p:spTgt spid="33803"/>
                                        </p:tgtEl>
                                        <p:attrNameLst>
                                          <p:attrName>ppt_x</p:attrName>
                                        </p:attrNameLst>
                                      </p:cBhvr>
                                      <p:tavLst>
                                        <p:tav tm="0">
                                          <p:val>
                                            <p:strVal val="#ppt_x-.2"/>
                                          </p:val>
                                        </p:tav>
                                        <p:tav tm="100000">
                                          <p:val>
                                            <p:strVal val="#ppt_x"/>
                                          </p:val>
                                        </p:tav>
                                      </p:tavLst>
                                    </p:anim>
                                    <p:anim calcmode="lin" valueType="num">
                                      <p:cBhvr>
                                        <p:cTn id="20" dur="1000" fill="hold"/>
                                        <p:tgtEl>
                                          <p:spTgt spid="3380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3803"/>
                                        </p:tgtEl>
                                      </p:cBhvr>
                                    </p:animEffect>
                                  </p:childTnLst>
                                </p:cTn>
                              </p:par>
                            </p:childTnLst>
                          </p:cTn>
                        </p:par>
                        <p:par>
                          <p:cTn id="22" fill="hold">
                            <p:stCondLst>
                              <p:cond delay="3500"/>
                            </p:stCondLst>
                            <p:childTnLst>
                              <p:par>
                                <p:cTn id="23" presetID="5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Scale>
                                      <p:cBhvr>
                                        <p:cTn id="2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
                                        </p:tgtEl>
                                        <p:attrNameLst>
                                          <p:attrName>ppt_x</p:attrName>
                                          <p:attrName>ppt_y</p:attrName>
                                        </p:attrNameLst>
                                      </p:cBhvr>
                                    </p:animMotion>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7938"/>
            <a:ext cx="34925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63315" y="0"/>
            <a:ext cx="2280685" cy="304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1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905831"/>
            <a:ext cx="5269558" cy="395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51540" y="2395023"/>
            <a:ext cx="3992460" cy="44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401888" y="-23814"/>
            <a:ext cx="4474368" cy="322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ntr" presetSubtype="16" fill="hold" nodeType="after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diamond(in)">
                                      <p:cBhvr>
                                        <p:cTn id="7" dur="2000"/>
                                        <p:tgtEl>
                                          <p:spTgt spid="34823"/>
                                        </p:tgtEl>
                                      </p:cBhvr>
                                    </p:animEffect>
                                  </p:childTnLst>
                                </p:cTn>
                              </p:par>
                            </p:childTnLst>
                          </p:cTn>
                        </p:par>
                        <p:par>
                          <p:cTn id="8" fill="hold" nodeType="after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34825"/>
                                        </p:tgtEl>
                                        <p:attrNameLst>
                                          <p:attrName>style.visibility</p:attrName>
                                        </p:attrNameLst>
                                      </p:cBhvr>
                                      <p:to>
                                        <p:strVal val="visible"/>
                                      </p:to>
                                    </p:set>
                                    <p:animEffect transition="in" filter="diamond(in)">
                                      <p:cBhvr>
                                        <p:cTn id="11" dur="2000"/>
                                        <p:tgtEl>
                                          <p:spTgt spid="34825"/>
                                        </p:tgtEl>
                                      </p:cBhvr>
                                    </p:animEffect>
                                  </p:childTnLst>
                                </p:cTn>
                              </p:par>
                            </p:childTnLst>
                          </p:cTn>
                        </p:par>
                        <p:par>
                          <p:cTn id="12" fill="hold" nodeType="afterGroup">
                            <p:stCondLst>
                              <p:cond delay="4000"/>
                            </p:stCondLst>
                            <p:childTnLst>
                              <p:par>
                                <p:cTn id="13" presetID="8" presetClass="entr" presetSubtype="16" fill="hold" nodeType="afterEffect">
                                  <p:stCondLst>
                                    <p:cond delay="0"/>
                                  </p:stCondLst>
                                  <p:childTnLst>
                                    <p:set>
                                      <p:cBhvr>
                                        <p:cTn id="14" dur="1" fill="hold">
                                          <p:stCondLst>
                                            <p:cond delay="0"/>
                                          </p:stCondLst>
                                        </p:cTn>
                                        <p:tgtEl>
                                          <p:spTgt spid="34832"/>
                                        </p:tgtEl>
                                        <p:attrNameLst>
                                          <p:attrName>style.visibility</p:attrName>
                                        </p:attrNameLst>
                                      </p:cBhvr>
                                      <p:to>
                                        <p:strVal val="visible"/>
                                      </p:to>
                                    </p:set>
                                    <p:animEffect transition="in" filter="diamond(in)">
                                      <p:cBhvr>
                                        <p:cTn id="15" dur="2000"/>
                                        <p:tgtEl>
                                          <p:spTgt spid="34832"/>
                                        </p:tgtEl>
                                      </p:cBhvr>
                                    </p:animEffect>
                                  </p:childTnLst>
                                </p:cTn>
                              </p:par>
                            </p:childTnLst>
                          </p:cTn>
                        </p:par>
                        <p:par>
                          <p:cTn id="16" fill="hold" nodeType="afterGroup">
                            <p:stCondLst>
                              <p:cond delay="6000"/>
                            </p:stCondLst>
                            <p:childTnLst>
                              <p:par>
                                <p:cTn id="17" presetID="8" presetClass="entr" presetSubtype="16" fill="hold" nodeType="afterEffect">
                                  <p:stCondLst>
                                    <p:cond delay="0"/>
                                  </p:stCondLst>
                                  <p:childTnLst>
                                    <p:set>
                                      <p:cBhvr>
                                        <p:cTn id="18" dur="1" fill="hold">
                                          <p:stCondLst>
                                            <p:cond delay="0"/>
                                          </p:stCondLst>
                                        </p:cTn>
                                        <p:tgtEl>
                                          <p:spTgt spid="34834"/>
                                        </p:tgtEl>
                                        <p:attrNameLst>
                                          <p:attrName>style.visibility</p:attrName>
                                        </p:attrNameLst>
                                      </p:cBhvr>
                                      <p:to>
                                        <p:strVal val="visible"/>
                                      </p:to>
                                    </p:set>
                                    <p:animEffect transition="in" filter="diamond(in)">
                                      <p:cBhvr>
                                        <p:cTn id="19" dur="2000"/>
                                        <p:tgtEl>
                                          <p:spTgt spid="34834"/>
                                        </p:tgtEl>
                                      </p:cBhvr>
                                    </p:animEffect>
                                  </p:childTnLst>
                                </p:cTn>
                              </p:par>
                            </p:childTnLst>
                          </p:cTn>
                        </p:par>
                        <p:par>
                          <p:cTn id="20" fill="hold" nodeType="afterGroup">
                            <p:stCondLst>
                              <p:cond delay="8000"/>
                            </p:stCondLst>
                            <p:childTnLst>
                              <p:par>
                                <p:cTn id="21" presetID="8"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11560" y="1196752"/>
            <a:ext cx="8229600" cy="4896544"/>
          </a:xfrm>
        </p:spPr>
        <p:txBody>
          <a:bodyPr/>
          <a:lstStyle/>
          <a:p>
            <a:pPr marL="0" indent="0" algn="just" eaLnBrk="1" hangingPunct="1">
              <a:buNone/>
            </a:pPr>
            <a:r>
              <a:rPr lang="ro-RO" sz="2000" b="1" dirty="0" smtClean="0">
                <a:solidFill>
                  <a:srgbClr val="FF0000"/>
                </a:solidFill>
              </a:rPr>
              <a:t>1."Competente </a:t>
            </a:r>
            <a:r>
              <a:rPr lang="ro-RO" sz="2000" b="1" dirty="0">
                <a:solidFill>
                  <a:srgbClr val="FF0000"/>
                </a:solidFill>
              </a:rPr>
              <a:t>practice de nivel </a:t>
            </a:r>
            <a:r>
              <a:rPr lang="ro-RO" sz="2000" b="1" dirty="0" smtClean="0">
                <a:solidFill>
                  <a:srgbClr val="FF0000"/>
                </a:solidFill>
              </a:rPr>
              <a:t>european-profesionalism </a:t>
            </a:r>
            <a:r>
              <a:rPr lang="ro-RO" sz="2000" b="1" dirty="0">
                <a:solidFill>
                  <a:srgbClr val="FF0000"/>
                </a:solidFill>
              </a:rPr>
              <a:t>si competitivitate in formarea </a:t>
            </a:r>
            <a:r>
              <a:rPr lang="ro-RO" sz="2000" b="1" dirty="0" err="1">
                <a:solidFill>
                  <a:srgbClr val="FF0000"/>
                </a:solidFill>
              </a:rPr>
              <a:t>initiala</a:t>
            </a:r>
            <a:r>
              <a:rPr lang="ro-RO" sz="2000" b="1" dirty="0">
                <a:solidFill>
                  <a:srgbClr val="FF0000"/>
                </a:solidFill>
              </a:rPr>
              <a:t> a </a:t>
            </a:r>
            <a:r>
              <a:rPr lang="ro-RO" sz="2000" b="1" dirty="0" smtClean="0">
                <a:solidFill>
                  <a:srgbClr val="FF0000"/>
                </a:solidFill>
              </a:rPr>
              <a:t>elevilor” – ”COMPETENT-EU</a:t>
            </a:r>
            <a:r>
              <a:rPr lang="ro-RO" sz="2400" b="1" dirty="0" smtClean="0">
                <a:solidFill>
                  <a:srgbClr val="FF0000"/>
                </a:solidFill>
              </a:rPr>
              <a:t>”</a:t>
            </a:r>
            <a:r>
              <a:rPr lang="ro-RO" sz="2400" b="1" dirty="0">
                <a:solidFill>
                  <a:srgbClr val="FF0000"/>
                </a:solidFill>
              </a:rPr>
              <a:t/>
            </a:r>
            <a:br>
              <a:rPr lang="ro-RO" sz="2400" b="1" dirty="0">
                <a:solidFill>
                  <a:srgbClr val="FF0000"/>
                </a:solidFill>
              </a:rPr>
            </a:br>
            <a:endParaRPr lang="ro-RO" sz="1000" b="1" dirty="0">
              <a:solidFill>
                <a:srgbClr val="FF0000"/>
              </a:solidFill>
            </a:endParaRPr>
          </a:p>
          <a:p>
            <a:pPr marL="0" indent="0" algn="just" eaLnBrk="1" hangingPunct="1">
              <a:buNone/>
            </a:pPr>
            <a:r>
              <a:rPr lang="ro-RO" sz="1800" b="1" i="1" dirty="0" smtClean="0">
                <a:solidFill>
                  <a:srgbClr val="000099"/>
                </a:solidFill>
              </a:rPr>
              <a:t>Obiectiv general:</a:t>
            </a:r>
            <a:r>
              <a:rPr lang="ro-RO" sz="1800" b="1" dirty="0" smtClean="0"/>
              <a:t> dobandirea de competente profesionale practice de catre elevi</a:t>
            </a:r>
            <a:r>
              <a:rPr lang="en-US" sz="1800" b="1" dirty="0" smtClean="0"/>
              <a:t>,</a:t>
            </a:r>
            <a:r>
              <a:rPr lang="ro-RO" sz="1800" b="1" dirty="0" smtClean="0"/>
              <a:t> in calificarile profesionale mecanic auto si tehnician transporturi,astfel  incat acestia sa devina competitivi pe piata europeana a muncii,</a:t>
            </a:r>
            <a:r>
              <a:rPr lang="en-US" sz="1800" b="1" dirty="0" smtClean="0"/>
              <a:t> </a:t>
            </a:r>
            <a:r>
              <a:rPr lang="ro-RO" sz="1800" b="1" dirty="0" smtClean="0"/>
              <a:t>dezvoltarea personala a elevilor si pregatirea pentru tranzitia de la scoala la viata activa.</a:t>
            </a:r>
          </a:p>
          <a:p>
            <a:pPr marL="0" indent="0" algn="just" eaLnBrk="1" hangingPunct="1">
              <a:buNone/>
            </a:pPr>
            <a:endParaRPr lang="ro-RO" sz="1000" b="1" dirty="0" smtClean="0"/>
          </a:p>
          <a:p>
            <a:pPr marL="0" lvl="0" indent="0" eaLnBrk="1" hangingPunct="1">
              <a:lnSpc>
                <a:spcPct val="80000"/>
              </a:lnSpc>
              <a:buNone/>
            </a:pPr>
            <a:r>
              <a:rPr lang="ro-RO" altLang="ro-RO" sz="1600" b="1" i="1" kern="1200" dirty="0">
                <a:solidFill>
                  <a:srgbClr val="0033CC"/>
                </a:solidFill>
                <a:cs typeface="Arial"/>
              </a:rPr>
              <a:t>Consorțiu național</a:t>
            </a:r>
            <a:r>
              <a:rPr lang="ro-RO" altLang="ro-RO" sz="1600" b="1" i="1" kern="1200" dirty="0" smtClean="0">
                <a:solidFill>
                  <a:srgbClr val="0033CC"/>
                </a:solidFill>
                <a:cs typeface="Arial"/>
              </a:rPr>
              <a:t>:</a:t>
            </a:r>
            <a:endParaRPr lang="ro-RO" altLang="ro-RO" sz="1600" b="1" i="1" kern="1200" dirty="0">
              <a:solidFill>
                <a:srgbClr val="0033CC"/>
              </a:solidFill>
              <a:cs typeface="Arial"/>
            </a:endParaRPr>
          </a:p>
          <a:p>
            <a:pPr marL="0" lvl="0" indent="0" algn="just" eaLnBrk="1" hangingPunct="1">
              <a:lnSpc>
                <a:spcPct val="80000"/>
              </a:lnSpc>
              <a:buNone/>
            </a:pPr>
            <a:r>
              <a:rPr lang="en-US" altLang="ro-RO" sz="1600" b="1" i="1" kern="1200" dirty="0" err="1">
                <a:solidFill>
                  <a:srgbClr val="0033CC"/>
                </a:solidFill>
                <a:cs typeface="Arial"/>
              </a:rPr>
              <a:t>Coordonator</a:t>
            </a:r>
            <a:r>
              <a:rPr lang="en-US" altLang="ro-RO" sz="1600" b="1" i="1" kern="1200" dirty="0">
                <a:solidFill>
                  <a:srgbClr val="0033CC"/>
                </a:solidFill>
                <a:cs typeface="Arial"/>
              </a:rPr>
              <a:t> </a:t>
            </a:r>
            <a:r>
              <a:rPr lang="en-US" altLang="ro-RO" sz="1600" b="1" i="1" kern="1200" dirty="0" err="1">
                <a:solidFill>
                  <a:srgbClr val="0033CC"/>
                </a:solidFill>
                <a:cs typeface="Arial"/>
              </a:rPr>
              <a:t>consor</a:t>
            </a:r>
            <a:r>
              <a:rPr lang="ro-RO" altLang="ro-RO" sz="1600" b="1" i="1" kern="1200" dirty="0">
                <a:solidFill>
                  <a:srgbClr val="0033CC"/>
                </a:solidFill>
                <a:cs typeface="Arial"/>
              </a:rPr>
              <a:t>ț</a:t>
            </a:r>
            <a:r>
              <a:rPr lang="en-US" altLang="ro-RO" sz="1600" b="1" i="1" kern="1200" dirty="0" err="1">
                <a:solidFill>
                  <a:srgbClr val="0033CC"/>
                </a:solidFill>
                <a:cs typeface="Arial"/>
              </a:rPr>
              <a:t>iu</a:t>
            </a:r>
            <a:r>
              <a:rPr lang="ro-RO" altLang="ro-RO" sz="1600" b="1" kern="1200" dirty="0">
                <a:solidFill>
                  <a:srgbClr val="000000"/>
                </a:solidFill>
                <a:cs typeface="Arial"/>
              </a:rPr>
              <a:t> - Liceul Tehnologic </a:t>
            </a:r>
            <a:r>
              <a:rPr lang="ro-RO" altLang="ro-RO" sz="1600" b="1" kern="1200" dirty="0" err="1">
                <a:solidFill>
                  <a:srgbClr val="000000"/>
                </a:solidFill>
                <a:cs typeface="Arial"/>
              </a:rPr>
              <a:t>Costesti</a:t>
            </a:r>
            <a:r>
              <a:rPr lang="en-US" altLang="ro-RO" sz="1600" b="1" kern="1200" dirty="0">
                <a:solidFill>
                  <a:srgbClr val="000000"/>
                </a:solidFill>
                <a:cs typeface="Arial"/>
              </a:rPr>
              <a:t>, AG </a:t>
            </a:r>
            <a:endParaRPr lang="ro-RO" altLang="ro-RO" sz="1600" b="1" kern="1200" dirty="0" smtClean="0">
              <a:solidFill>
                <a:srgbClr val="000000"/>
              </a:solidFill>
              <a:cs typeface="Arial"/>
            </a:endParaRPr>
          </a:p>
          <a:p>
            <a:pPr marL="0" lvl="0" indent="0" algn="just" eaLnBrk="1" hangingPunct="1">
              <a:lnSpc>
                <a:spcPct val="80000"/>
              </a:lnSpc>
              <a:buNone/>
            </a:pPr>
            <a:r>
              <a:rPr lang="ro-RO" altLang="ro-RO" sz="1600" b="1" i="1" kern="1200" dirty="0" smtClean="0">
                <a:solidFill>
                  <a:srgbClr val="0033CC"/>
                </a:solidFill>
                <a:cs typeface="Arial"/>
              </a:rPr>
              <a:t>Parteneri</a:t>
            </a:r>
            <a:r>
              <a:rPr lang="ro-RO" altLang="ro-RO" sz="1600" b="1" kern="1200" dirty="0">
                <a:solidFill>
                  <a:srgbClr val="0033CC"/>
                </a:solidFill>
                <a:cs typeface="Arial"/>
              </a:rPr>
              <a:t>:</a:t>
            </a:r>
            <a:r>
              <a:rPr lang="ro-RO" altLang="ro-RO" sz="1600" b="1" kern="1200" dirty="0">
                <a:solidFill>
                  <a:srgbClr val="000000"/>
                </a:solidFill>
                <a:cs typeface="Arial"/>
              </a:rPr>
              <a:t> Liceul Tehnologic </a:t>
            </a:r>
            <a:r>
              <a:rPr lang="en-US" altLang="ro-RO" sz="1600" b="1" kern="1200" dirty="0">
                <a:solidFill>
                  <a:srgbClr val="000000"/>
                </a:solidFill>
                <a:cs typeface="Arial"/>
              </a:rPr>
              <a:t>“</a:t>
            </a:r>
            <a:r>
              <a:rPr lang="ro-RO" altLang="ro-RO" sz="1600" b="1" kern="1200" dirty="0" err="1">
                <a:solidFill>
                  <a:srgbClr val="000000"/>
                </a:solidFill>
                <a:cs typeface="Arial"/>
              </a:rPr>
              <a:t>Capitan</a:t>
            </a:r>
            <a:r>
              <a:rPr lang="ro-RO" altLang="ro-RO" sz="1600" b="1" kern="1200" dirty="0">
                <a:solidFill>
                  <a:srgbClr val="000000"/>
                </a:solidFill>
                <a:cs typeface="Arial"/>
              </a:rPr>
              <a:t> Nicolae </a:t>
            </a:r>
            <a:r>
              <a:rPr lang="ro-RO" altLang="ro-RO" sz="1600" b="1" kern="1200" dirty="0" err="1">
                <a:solidFill>
                  <a:srgbClr val="000000"/>
                </a:solidFill>
                <a:cs typeface="Arial"/>
              </a:rPr>
              <a:t>Plesoianu</a:t>
            </a:r>
            <a:r>
              <a:rPr lang="en-US" altLang="ro-RO" sz="1600" b="1" kern="1200" dirty="0">
                <a:solidFill>
                  <a:srgbClr val="000000"/>
                </a:solidFill>
                <a:cs typeface="Arial"/>
              </a:rPr>
              <a:t>”, </a:t>
            </a:r>
            <a:r>
              <a:rPr lang="en-US" altLang="ro-RO" sz="1600" b="1" kern="1200" dirty="0" err="1">
                <a:solidFill>
                  <a:srgbClr val="000000"/>
                </a:solidFill>
                <a:cs typeface="Arial"/>
              </a:rPr>
              <a:t>Ramnicu</a:t>
            </a:r>
            <a:r>
              <a:rPr lang="en-US" altLang="ro-RO" sz="1600" b="1" kern="1200" dirty="0">
                <a:solidFill>
                  <a:srgbClr val="000000"/>
                </a:solidFill>
                <a:cs typeface="Arial"/>
              </a:rPr>
              <a:t> </a:t>
            </a:r>
            <a:r>
              <a:rPr lang="en-US" altLang="ro-RO" sz="1600" b="1" kern="1200" dirty="0" err="1">
                <a:solidFill>
                  <a:srgbClr val="000000"/>
                </a:solidFill>
                <a:cs typeface="Arial"/>
              </a:rPr>
              <a:t>Valcea</a:t>
            </a:r>
            <a:r>
              <a:rPr lang="en-US" altLang="ro-RO" sz="1600" b="1" kern="1200" dirty="0">
                <a:solidFill>
                  <a:srgbClr val="000000"/>
                </a:solidFill>
                <a:cs typeface="Arial"/>
              </a:rPr>
              <a:t>, VL </a:t>
            </a:r>
            <a:r>
              <a:rPr lang="ro-RO" altLang="ro-RO" sz="1600" b="1" kern="1200" dirty="0" smtClean="0">
                <a:solidFill>
                  <a:srgbClr val="000000"/>
                </a:solidFill>
                <a:cs typeface="Arial"/>
              </a:rPr>
              <a:t>                                                                   </a:t>
            </a:r>
            <a:r>
              <a:rPr lang="en-US" altLang="ro-RO" sz="1600" b="1" kern="1200" dirty="0" smtClean="0">
                <a:solidFill>
                  <a:srgbClr val="000000"/>
                </a:solidFill>
                <a:cs typeface="Arial"/>
              </a:rPr>
              <a:t>                 </a:t>
            </a:r>
            <a:endParaRPr lang="ro-RO" altLang="ro-RO" sz="1600" b="1" kern="1200" dirty="0">
              <a:solidFill>
                <a:srgbClr val="000000"/>
              </a:solidFill>
              <a:cs typeface="Arial"/>
            </a:endParaRPr>
          </a:p>
          <a:p>
            <a:pPr marL="0" lvl="0" indent="0" algn="just" eaLnBrk="1" hangingPunct="1">
              <a:lnSpc>
                <a:spcPct val="80000"/>
              </a:lnSpc>
              <a:buNone/>
            </a:pPr>
            <a:r>
              <a:rPr lang="en-US" altLang="ro-RO" sz="1600" b="1" kern="1200" dirty="0">
                <a:solidFill>
                  <a:srgbClr val="000000"/>
                </a:solidFill>
                <a:cs typeface="Arial"/>
              </a:rPr>
              <a:t>                  </a:t>
            </a:r>
            <a:r>
              <a:rPr lang="ro-RO" altLang="ro-RO" sz="1600" b="1" kern="1200" dirty="0" err="1">
                <a:solidFill>
                  <a:srgbClr val="000000"/>
                </a:solidFill>
                <a:cs typeface="Arial"/>
              </a:rPr>
              <a:t>LIceul</a:t>
            </a:r>
            <a:r>
              <a:rPr lang="ro-RO" altLang="ro-RO" sz="1600" b="1" kern="1200" dirty="0">
                <a:solidFill>
                  <a:srgbClr val="000000"/>
                </a:solidFill>
                <a:cs typeface="Arial"/>
              </a:rPr>
              <a:t> Tehnologic </a:t>
            </a:r>
            <a:r>
              <a:rPr lang="en-US" altLang="ro-RO" sz="1600" b="1" kern="1200" dirty="0">
                <a:solidFill>
                  <a:srgbClr val="000000"/>
                </a:solidFill>
                <a:cs typeface="Arial"/>
              </a:rPr>
              <a:t>“D</a:t>
            </a:r>
            <a:r>
              <a:rPr lang="ro-RO" altLang="ro-RO" sz="1600" b="1" kern="1200" dirty="0" err="1">
                <a:solidFill>
                  <a:srgbClr val="000000"/>
                </a:solidFill>
                <a:cs typeface="Arial"/>
              </a:rPr>
              <a:t>inu</a:t>
            </a:r>
            <a:r>
              <a:rPr lang="ro-RO" altLang="ro-RO" sz="1600" b="1" kern="1200" dirty="0">
                <a:solidFill>
                  <a:srgbClr val="000000"/>
                </a:solidFill>
                <a:cs typeface="Arial"/>
              </a:rPr>
              <a:t> </a:t>
            </a:r>
            <a:r>
              <a:rPr lang="en-US" altLang="ro-RO" sz="1600" b="1" kern="1200" dirty="0">
                <a:solidFill>
                  <a:srgbClr val="000000"/>
                </a:solidFill>
                <a:cs typeface="Arial"/>
              </a:rPr>
              <a:t>B</a:t>
            </a:r>
            <a:r>
              <a:rPr lang="ro-RO" altLang="ro-RO" sz="1600" b="1" kern="1200" dirty="0" err="1">
                <a:solidFill>
                  <a:srgbClr val="000000"/>
                </a:solidFill>
                <a:cs typeface="Arial"/>
              </a:rPr>
              <a:t>ratianu</a:t>
            </a:r>
            <a:r>
              <a:rPr lang="en-US" altLang="ro-RO" sz="1600" b="1" kern="1200" dirty="0">
                <a:solidFill>
                  <a:srgbClr val="000000"/>
                </a:solidFill>
                <a:cs typeface="Arial"/>
              </a:rPr>
              <a:t>”</a:t>
            </a:r>
            <a:r>
              <a:rPr lang="ro-RO" altLang="ro-RO" sz="1600" b="1" kern="1200" dirty="0">
                <a:solidFill>
                  <a:srgbClr val="000000"/>
                </a:solidFill>
                <a:cs typeface="Arial"/>
              </a:rPr>
              <a:t> </a:t>
            </a:r>
            <a:r>
              <a:rPr lang="en-US" altLang="ro-RO" sz="1600" b="1" kern="1200" dirty="0">
                <a:solidFill>
                  <a:srgbClr val="000000"/>
                </a:solidFill>
                <a:cs typeface="Arial"/>
              </a:rPr>
              <a:t>S</a:t>
            </a:r>
            <a:r>
              <a:rPr lang="ro-RO" altLang="ro-RO" sz="1600" b="1" kern="1200" dirty="0" err="1">
                <a:solidFill>
                  <a:srgbClr val="000000"/>
                </a:solidFill>
                <a:cs typeface="Arial"/>
              </a:rPr>
              <a:t>tefanesti</a:t>
            </a:r>
            <a:r>
              <a:rPr lang="en-US" altLang="ro-RO" sz="1600" b="1" kern="1200" dirty="0">
                <a:solidFill>
                  <a:srgbClr val="000000"/>
                </a:solidFill>
                <a:cs typeface="Arial"/>
              </a:rPr>
              <a:t>, </a:t>
            </a:r>
            <a:r>
              <a:rPr lang="en-US" altLang="ro-RO" sz="1600" b="1" kern="1200" dirty="0" smtClean="0">
                <a:solidFill>
                  <a:srgbClr val="000000"/>
                </a:solidFill>
                <a:cs typeface="Arial"/>
              </a:rPr>
              <a:t>AG</a:t>
            </a:r>
            <a:endParaRPr lang="ro-RO" altLang="ro-RO" sz="1600" b="1" kern="1200" dirty="0">
              <a:solidFill>
                <a:srgbClr val="000000"/>
              </a:solidFill>
              <a:cs typeface="Arial"/>
            </a:endParaRPr>
          </a:p>
          <a:p>
            <a:pPr marL="0" lvl="0" indent="0" algn="just" eaLnBrk="1" hangingPunct="1">
              <a:lnSpc>
                <a:spcPct val="80000"/>
              </a:lnSpc>
              <a:buNone/>
            </a:pPr>
            <a:r>
              <a:rPr lang="ro-RO" altLang="ro-RO" sz="1600" b="1" i="1" kern="1200" dirty="0">
                <a:solidFill>
                  <a:srgbClr val="0033CC"/>
                </a:solidFill>
                <a:cs typeface="Arial"/>
              </a:rPr>
              <a:t>Organizația gazdă</a:t>
            </a:r>
            <a:r>
              <a:rPr lang="ro-RO" altLang="ro-RO" sz="1600" b="1" kern="1200" dirty="0">
                <a:solidFill>
                  <a:srgbClr val="000000"/>
                </a:solidFill>
                <a:cs typeface="Arial"/>
              </a:rPr>
              <a:t> - </a:t>
            </a:r>
            <a:r>
              <a:rPr lang="ro-RO" altLang="ro-RO" sz="1600" b="1" kern="1200" dirty="0" err="1">
                <a:solidFill>
                  <a:srgbClr val="000000"/>
                </a:solidFill>
                <a:cs typeface="Arial"/>
              </a:rPr>
              <a:t>Tellus</a:t>
            </a:r>
            <a:r>
              <a:rPr lang="ro-RO" altLang="ro-RO" sz="1600" b="1" kern="1200" dirty="0">
                <a:solidFill>
                  <a:srgbClr val="000000"/>
                </a:solidFill>
                <a:cs typeface="Arial"/>
              </a:rPr>
              <a:t> Ltd din Marea Britanie, Plymouth</a:t>
            </a:r>
            <a:r>
              <a:rPr lang="ro-RO" altLang="ro-RO" sz="1600" kern="1200" dirty="0" smtClean="0">
                <a:solidFill>
                  <a:srgbClr val="000000"/>
                </a:solidFill>
                <a:cs typeface="Arial"/>
              </a:rPr>
              <a:t>.</a:t>
            </a:r>
          </a:p>
          <a:p>
            <a:pPr marL="0" lvl="0" indent="0" algn="just" eaLnBrk="1" hangingPunct="1">
              <a:lnSpc>
                <a:spcPct val="80000"/>
              </a:lnSpc>
              <a:buNone/>
            </a:pPr>
            <a:endParaRPr lang="ro-RO" altLang="ro-RO" sz="1000" kern="1200" dirty="0">
              <a:solidFill>
                <a:srgbClr val="000000"/>
              </a:solidFill>
              <a:cs typeface="Arial"/>
            </a:endParaRPr>
          </a:p>
          <a:p>
            <a:pPr marL="0" indent="0" algn="just" eaLnBrk="1" hangingPunct="1">
              <a:buNone/>
            </a:pPr>
            <a:r>
              <a:rPr lang="ro-RO" altLang="ro-RO" sz="1600" b="1" i="1" kern="1200" dirty="0" smtClean="0">
                <a:solidFill>
                  <a:srgbClr val="0033CC"/>
                </a:solidFill>
                <a:cs typeface="Arial"/>
              </a:rPr>
              <a:t>Perioada: </a:t>
            </a:r>
            <a:r>
              <a:rPr lang="ro-RO" altLang="ro-RO" sz="1600" b="1" i="1" kern="1200" dirty="0" smtClean="0">
                <a:cs typeface="Arial"/>
              </a:rPr>
              <a:t>01.09.2015 – 31.08.2016</a:t>
            </a:r>
          </a:p>
          <a:p>
            <a:pPr marL="0" indent="0" algn="just" eaLnBrk="1" hangingPunct="1">
              <a:buNone/>
            </a:pPr>
            <a:endParaRPr lang="ro-RO" altLang="ro-RO" sz="1000" b="1" i="1" kern="1200" dirty="0" smtClean="0">
              <a:cs typeface="Arial"/>
            </a:endParaRPr>
          </a:p>
          <a:p>
            <a:pPr marL="0" lvl="0" indent="0" algn="just" eaLnBrk="1" hangingPunct="1">
              <a:buNone/>
            </a:pPr>
            <a:r>
              <a:rPr lang="ro-RO" altLang="ro-RO" sz="1600" b="1" i="1" kern="1200" dirty="0">
                <a:solidFill>
                  <a:srgbClr val="0033CC"/>
                </a:solidFill>
                <a:cs typeface="Arial"/>
              </a:rPr>
              <a:t>Beneficiari direcți: </a:t>
            </a:r>
            <a:r>
              <a:rPr lang="ro-RO" altLang="ro-RO" sz="1600" b="1" kern="1200" dirty="0">
                <a:solidFill>
                  <a:srgbClr val="000000"/>
                </a:solidFill>
                <a:cs typeface="Arial"/>
              </a:rPr>
              <a:t>76 elevi din cele trei unități </a:t>
            </a:r>
            <a:r>
              <a:rPr lang="ro-RO" altLang="ro-RO" sz="1600" b="1" kern="1200" dirty="0" smtClean="0">
                <a:solidFill>
                  <a:srgbClr val="000000"/>
                </a:solidFill>
                <a:cs typeface="Arial"/>
              </a:rPr>
              <a:t>școlare</a:t>
            </a:r>
            <a:endParaRPr lang="ro-RO" altLang="ro-RO" sz="1600" b="1" kern="1200" dirty="0">
              <a:solidFill>
                <a:srgbClr val="000000"/>
              </a:solidFill>
              <a:cs typeface="Arial"/>
            </a:endParaRPr>
          </a:p>
        </p:txBody>
      </p:sp>
      <p:graphicFrame>
        <p:nvGraphicFramePr>
          <p:cNvPr id="2" name="Object 1"/>
          <p:cNvGraphicFramePr>
            <a:graphicFrameLocks noChangeAspect="1"/>
          </p:cNvGraphicFramePr>
          <p:nvPr/>
        </p:nvGraphicFramePr>
        <p:xfrm>
          <a:off x="6443663" y="188913"/>
          <a:ext cx="2159000" cy="627062"/>
        </p:xfrm>
        <a:graphic>
          <a:graphicData uri="http://schemas.openxmlformats.org/presentationml/2006/ole">
            <mc:AlternateContent xmlns:mc="http://schemas.openxmlformats.org/markup-compatibility/2006">
              <mc:Choice xmlns:v="urn:schemas-microsoft-com:vml" Requires="v">
                <p:oleObj spid="_x0000_s1092" r:id="rId3" imgW="1544040" imgH="364680" progId="CorelDRAW.Graphic.12">
                  <p:embed/>
                </p:oleObj>
              </mc:Choice>
              <mc:Fallback>
                <p:oleObj r:id="rId3" imgW="1544040" imgH="364680"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88913"/>
                        <a:ext cx="21590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1212335" y="369332"/>
            <a:ext cx="5040560" cy="523220"/>
          </a:xfrm>
          <a:prstGeom prst="rect">
            <a:avLst/>
          </a:prstGeom>
        </p:spPr>
        <p:txBody>
          <a:bodyPr wrap="square">
            <a:spAutoFit/>
          </a:bodyPr>
          <a:lstStyle/>
          <a:p>
            <a:pPr algn="r"/>
            <a:r>
              <a:rPr lang="ro-RO" sz="2800" b="1" dirty="0" smtClean="0"/>
              <a:t>Proiecte </a:t>
            </a:r>
            <a:r>
              <a:rPr lang="en-US" sz="2800" b="1" dirty="0" smtClean="0"/>
              <a:t> </a:t>
            </a:r>
            <a:endParaRPr lang="ro-RO" sz="2800" b="1" dirty="0"/>
          </a:p>
        </p:txBody>
      </p:sp>
    </p:spTree>
    <p:extLst>
      <p:ext uri="{BB962C8B-B14F-4D97-AF65-F5344CB8AC3E}">
        <p14:creationId xmlns:p14="http://schemas.microsoft.com/office/powerpoint/2010/main" val="940258431"/>
      </p:ext>
    </p:extLst>
  </p:cSld>
  <p:clrMapOvr>
    <a:masterClrMapping/>
  </p:clrMapOvr>
  <mc:AlternateContent xmlns:mc="http://schemas.openxmlformats.org/markup-compatibility/2006" xmlns:p14="http://schemas.microsoft.com/office/powerpoint/2010/main">
    <mc:Choice Requires="p14">
      <p:transition p14:dur="10">
        <p:wheel/>
      </p:transition>
    </mc:Choice>
    <mc:Fallback xmlns="">
      <p:transition>
        <p:whee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Effect transition="in" filter="fade">
                                      <p:cBhvr>
                                        <p:cTn id="14" dur="20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075">
                                            <p:txEl>
                                              <p:pRg st="0" end="0"/>
                                            </p:txEl>
                                          </p:spTgt>
                                        </p:tgtEl>
                                        <p:attrNameLst>
                                          <p:attrName>style.visibility</p:attrName>
                                        </p:attrNameLst>
                                      </p:cBhvr>
                                      <p:to>
                                        <p:strVal val="visible"/>
                                      </p:to>
                                    </p:set>
                                    <p:animEffect transition="in" filter="randombar(horizontal)">
                                      <p:cBhvr>
                                        <p:cTn id="17" dur="3000"/>
                                        <p:tgtEl>
                                          <p:spTgt spid="3075">
                                            <p:txEl>
                                              <p:pRg st="0" end="0"/>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75">
                                            <p:txEl>
                                              <p:pRg st="1" end="1"/>
                                            </p:txEl>
                                          </p:spTgt>
                                        </p:tgtEl>
                                        <p:attrNameLst>
                                          <p:attrName>style.visibility</p:attrName>
                                        </p:attrNameLst>
                                      </p:cBhvr>
                                      <p:to>
                                        <p:strVal val="visible"/>
                                      </p:to>
                                    </p:set>
                                    <p:animEffect transition="in" filter="randombar(horizontal)">
                                      <p:cBhvr>
                                        <p:cTn id="20" dur="3000"/>
                                        <p:tgtEl>
                                          <p:spTgt spid="3075">
                                            <p:txEl>
                                              <p:pRg st="1" end="1"/>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animEffect transition="in" filter="randombar(horizontal)">
                                      <p:cBhvr>
                                        <p:cTn id="23" dur="3000"/>
                                        <p:tgtEl>
                                          <p:spTgt spid="3075">
                                            <p:txEl>
                                              <p:pRg st="3" end="3"/>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randombar(horizontal)">
                                      <p:cBhvr>
                                        <p:cTn id="26" dur="3000"/>
                                        <p:tgtEl>
                                          <p:spTgt spid="3075">
                                            <p:txEl>
                                              <p:pRg st="4" end="4"/>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075">
                                            <p:txEl>
                                              <p:pRg st="5" end="5"/>
                                            </p:txEl>
                                          </p:spTgt>
                                        </p:tgtEl>
                                        <p:attrNameLst>
                                          <p:attrName>style.visibility</p:attrName>
                                        </p:attrNameLst>
                                      </p:cBhvr>
                                      <p:to>
                                        <p:strVal val="visible"/>
                                      </p:to>
                                    </p:set>
                                    <p:animEffect transition="in" filter="randombar(horizontal)">
                                      <p:cBhvr>
                                        <p:cTn id="29" dur="3000"/>
                                        <p:tgtEl>
                                          <p:spTgt spid="3075">
                                            <p:txEl>
                                              <p:pRg st="5" end="5"/>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075">
                                            <p:txEl>
                                              <p:pRg st="6" end="6"/>
                                            </p:txEl>
                                          </p:spTgt>
                                        </p:tgtEl>
                                        <p:attrNameLst>
                                          <p:attrName>style.visibility</p:attrName>
                                        </p:attrNameLst>
                                      </p:cBhvr>
                                      <p:to>
                                        <p:strVal val="visible"/>
                                      </p:to>
                                    </p:set>
                                    <p:animEffect transition="in" filter="randombar(horizontal)">
                                      <p:cBhvr>
                                        <p:cTn id="32" dur="3000"/>
                                        <p:tgtEl>
                                          <p:spTgt spid="3075">
                                            <p:txEl>
                                              <p:pRg st="6" end="6"/>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075">
                                            <p:txEl>
                                              <p:pRg st="7" end="7"/>
                                            </p:txEl>
                                          </p:spTgt>
                                        </p:tgtEl>
                                        <p:attrNameLst>
                                          <p:attrName>style.visibility</p:attrName>
                                        </p:attrNameLst>
                                      </p:cBhvr>
                                      <p:to>
                                        <p:strVal val="visible"/>
                                      </p:to>
                                    </p:set>
                                    <p:animEffect transition="in" filter="randombar(horizontal)">
                                      <p:cBhvr>
                                        <p:cTn id="35" dur="3000"/>
                                        <p:tgtEl>
                                          <p:spTgt spid="3075">
                                            <p:txEl>
                                              <p:pRg st="7" end="7"/>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075">
                                            <p:txEl>
                                              <p:pRg st="9" end="9"/>
                                            </p:txEl>
                                          </p:spTgt>
                                        </p:tgtEl>
                                        <p:attrNameLst>
                                          <p:attrName>style.visibility</p:attrName>
                                        </p:attrNameLst>
                                      </p:cBhvr>
                                      <p:to>
                                        <p:strVal val="visible"/>
                                      </p:to>
                                    </p:set>
                                    <p:animEffect transition="in" filter="randombar(horizontal)">
                                      <p:cBhvr>
                                        <p:cTn id="38" dur="3000"/>
                                        <p:tgtEl>
                                          <p:spTgt spid="3075">
                                            <p:txEl>
                                              <p:pRg st="9" end="9"/>
                                            </p:txEl>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075">
                                            <p:txEl>
                                              <p:pRg st="11" end="11"/>
                                            </p:txEl>
                                          </p:spTgt>
                                        </p:tgtEl>
                                        <p:attrNameLst>
                                          <p:attrName>style.visibility</p:attrName>
                                        </p:attrNameLst>
                                      </p:cBhvr>
                                      <p:to>
                                        <p:strVal val="visible"/>
                                      </p:to>
                                    </p:set>
                                    <p:animEffect transition="in" filter="randombar(horizontal)">
                                      <p:cBhvr>
                                        <p:cTn id="41" dur="3000"/>
                                        <p:tgtEl>
                                          <p:spTgt spid="30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9"/>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1306</TotalTime>
  <Words>593</Words>
  <Application>Microsoft Office PowerPoint</Application>
  <PresentationFormat>On-screen Show (4:3)</PresentationFormat>
  <Paragraphs>90</Paragraphs>
  <Slides>15</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Default Design</vt:lpstr>
      <vt:lpstr>CorelDRAW.Graphic.12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Marea Britanie</vt:lpstr>
      <vt:lpstr>PowerPoint Presentation</vt:lpstr>
      <vt:lpstr>Marea Britanie</vt:lpstr>
      <vt:lpstr>Portugalia </vt:lpstr>
      <vt:lpstr>Grecia  </vt:lpstr>
      <vt:lpstr>PowerPoint Presentation</vt:lpstr>
    </vt:vector>
  </TitlesOfParts>
  <Company>Grup Scolar Stefanesti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Catedra tehnica</dc:creator>
  <cp:lastModifiedBy>ismail - [2010]</cp:lastModifiedBy>
  <cp:revision>211</cp:revision>
  <dcterms:created xsi:type="dcterms:W3CDTF">2010-04-16T05:44:40Z</dcterms:created>
  <dcterms:modified xsi:type="dcterms:W3CDTF">2020-05-28T18:18:38Z</dcterms:modified>
</cp:coreProperties>
</file>