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340" r:id="rId9"/>
    <p:sldId id="343" r:id="rId10"/>
    <p:sldId id="344" r:id="rId11"/>
    <p:sldId id="264" r:id="rId12"/>
    <p:sldId id="266" r:id="rId13"/>
    <p:sldId id="262" r:id="rId14"/>
    <p:sldId id="337" r:id="rId15"/>
    <p:sldId id="263" r:id="rId16"/>
    <p:sldId id="342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3300"/>
    <a:srgbClr val="FF33CC"/>
    <a:srgbClr val="FF6600"/>
    <a:srgbClr val="3399FF"/>
    <a:srgbClr val="FFCC66"/>
    <a:srgbClr val="99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88632" autoAdjust="0"/>
  </p:normalViewPr>
  <p:slideViewPr>
    <p:cSldViewPr>
      <p:cViewPr varScale="1">
        <p:scale>
          <a:sx n="66" d="100"/>
          <a:sy n="66" d="100"/>
        </p:scale>
        <p:origin x="-12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080D4C-8606-4CA5-8F27-03BFD31D7410}" type="datetimeFigureOut">
              <a:rPr lang="ro-RO"/>
              <a:pPr>
                <a:defRPr/>
              </a:pPr>
              <a:t>06.02.2019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241383-8787-482C-8ABB-C0DFFCE4FCB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62183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9C7FCF-0224-474C-A3BC-CD57D636CEB6}" type="slidenum">
              <a:rPr lang="ro-RO" smtClean="0"/>
              <a:pPr eaLnBrk="1" hangingPunct="1"/>
              <a:t>1</a:t>
            </a:fld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98439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70A37-97E8-4F8C-90B5-374C41C021A9}" type="slidenum">
              <a:rPr lang="ro-RO" smtClean="0"/>
              <a:pPr eaLnBrk="1" hangingPunct="1"/>
              <a:t>2</a:t>
            </a:fld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97530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41383-8787-482C-8ABB-C0DFFCE4FCB2}" type="slidenum">
              <a:rPr lang="ro-RO" smtClean="0"/>
              <a:pPr>
                <a:defRPr/>
              </a:pPr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497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CA38-C0DA-4B59-B808-AB3DAFA95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66766"/>
      </p:ext>
    </p:extLst>
  </p:cSld>
  <p:clrMapOvr>
    <a:masterClrMapping/>
  </p:clrMapOvr>
  <p:transition advClick="0" advTm="15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F010C-DDDB-474A-BBED-7E5731E4E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2954"/>
      </p:ext>
    </p:extLst>
  </p:cSld>
  <p:clrMapOvr>
    <a:masterClrMapping/>
  </p:clrMapOvr>
  <p:transition advClick="0" advTm="15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115-2320-47CD-A903-6F0F418F4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2353"/>
      </p:ext>
    </p:extLst>
  </p:cSld>
  <p:clrMapOvr>
    <a:masterClrMapping/>
  </p:clrMapOvr>
  <p:transition advClick="0" advTm="15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7C26B-B636-41F7-A368-709EF21A7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42828"/>
      </p:ext>
    </p:extLst>
  </p:cSld>
  <p:clrMapOvr>
    <a:masterClrMapping/>
  </p:clrMapOvr>
  <p:transition advClick="0" advTm="15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499F-4B2B-4EEB-9FCD-671FADFD7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0679"/>
      </p:ext>
    </p:extLst>
  </p:cSld>
  <p:clrMapOvr>
    <a:masterClrMapping/>
  </p:clrMapOvr>
  <p:transition advClick="0" advTm="15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A6D2-DF39-4DEC-ACBD-A1E3871B5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2107"/>
      </p:ext>
    </p:extLst>
  </p:cSld>
  <p:clrMapOvr>
    <a:masterClrMapping/>
  </p:clrMapOvr>
  <p:transition advClick="0" advTm="15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C265-38C8-4B87-88BE-B7A70E97D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4887"/>
      </p:ext>
    </p:extLst>
  </p:cSld>
  <p:clrMapOvr>
    <a:masterClrMapping/>
  </p:clrMapOvr>
  <p:transition advClick="0" advTm="15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C9B99-17BC-4894-AAFF-CC1B832BA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50383"/>
      </p:ext>
    </p:extLst>
  </p:cSld>
  <p:clrMapOvr>
    <a:masterClrMapping/>
  </p:clrMapOvr>
  <p:transition advClick="0" advTm="15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C456D-8D27-405F-AB0E-D3B0FDC64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4236"/>
      </p:ext>
    </p:extLst>
  </p:cSld>
  <p:clrMapOvr>
    <a:masterClrMapping/>
  </p:clrMapOvr>
  <p:transition advClick="0" advTm="15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D375-DEF0-449A-A0D8-A682DF8D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16693"/>
      </p:ext>
    </p:extLst>
  </p:cSld>
  <p:clrMapOvr>
    <a:masterClrMapping/>
  </p:clrMapOvr>
  <p:transition advClick="0" advTm="15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23273-09A3-4A74-874C-9DDE28A6E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00682"/>
      </p:ext>
    </p:extLst>
  </p:cSld>
  <p:clrMapOvr>
    <a:masterClrMapping/>
  </p:clrMapOvr>
  <p:transition advClick="0" advTm="15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6C8F73-B196-4FFD-9D08-F29ACC983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advClick="0" advTm="15000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iceulstefanesti@yahoo.com" TargetMode="External"/><Relationship Id="rId4" Type="http://schemas.openxmlformats.org/officeDocument/2006/relationships/hyperlink" Target="http://www.liceulstefanesti.r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00113" y="5106988"/>
            <a:ext cx="78962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o-RO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Strada Câmpului Nr. 41 Telefon /Fax: 0248/266039</a:t>
            </a:r>
            <a:endParaRPr lang="en-US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en-US" sz="2400" b="1">
                <a:solidFill>
                  <a:srgbClr val="FF3300"/>
                </a:solidFill>
                <a:latin typeface="Arial Black" pitchFamily="34" charset="0"/>
              </a:rPr>
              <a:t>Site-ul </a:t>
            </a:r>
            <a:r>
              <a:rPr lang="ro-RO" sz="2400" b="1">
                <a:solidFill>
                  <a:srgbClr val="FF3300"/>
                </a:solidFill>
                <a:latin typeface="Arial Black" pitchFamily="34" charset="0"/>
              </a:rPr>
              <a:t>şcolii:	</a:t>
            </a:r>
            <a:r>
              <a:rPr lang="en-US" sz="2400" b="1">
                <a:solidFill>
                  <a:srgbClr val="FF3300"/>
                </a:solidFill>
                <a:latin typeface="Arial Black" pitchFamily="34" charset="0"/>
                <a:hlinkClick r:id="rId4"/>
              </a:rPr>
              <a:t>www.</a:t>
            </a:r>
            <a:r>
              <a:rPr lang="ro-RO" sz="2400" b="1">
                <a:solidFill>
                  <a:srgbClr val="FF3300"/>
                </a:solidFill>
                <a:latin typeface="Arial Black" pitchFamily="34" charset="0"/>
                <a:hlinkClick r:id="rId4"/>
              </a:rPr>
              <a:t>liceul</a:t>
            </a:r>
            <a:r>
              <a:rPr lang="en-US" sz="2400" b="1">
                <a:solidFill>
                  <a:srgbClr val="FF3300"/>
                </a:solidFill>
                <a:latin typeface="Arial Black" pitchFamily="34" charset="0"/>
                <a:hlinkClick r:id="rId4"/>
              </a:rPr>
              <a:t>stefanesti.ro</a:t>
            </a:r>
            <a:endParaRPr lang="en-US" sz="2400" b="1">
              <a:solidFill>
                <a:srgbClr val="FF3300"/>
              </a:solidFill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ro-RO" sz="2400" b="1">
                <a:solidFill>
                  <a:srgbClr val="FF3300"/>
                </a:solidFill>
                <a:latin typeface="Arial Black" pitchFamily="34" charset="0"/>
              </a:rPr>
              <a:t>Em</a:t>
            </a:r>
            <a:r>
              <a:rPr lang="en-US" sz="2400" b="1">
                <a:solidFill>
                  <a:srgbClr val="FF3300"/>
                </a:solidFill>
                <a:latin typeface="Arial Black" pitchFamily="34" charset="0"/>
              </a:rPr>
              <a:t>ail-ul </a:t>
            </a:r>
            <a:r>
              <a:rPr lang="ro-RO" sz="2400" b="1">
                <a:solidFill>
                  <a:srgbClr val="FF3300"/>
                </a:solidFill>
                <a:latin typeface="Arial Black" pitchFamily="34" charset="0"/>
              </a:rPr>
              <a:t>şcolii:	</a:t>
            </a:r>
            <a:r>
              <a:rPr lang="ro-RO" sz="2400" b="1">
                <a:solidFill>
                  <a:srgbClr val="FF3300"/>
                </a:solidFill>
                <a:latin typeface="Arial Black" pitchFamily="34" charset="0"/>
                <a:hlinkClick r:id="rId5"/>
              </a:rPr>
              <a:t>liceuls</a:t>
            </a:r>
            <a:r>
              <a:rPr lang="en-US" sz="2400" b="1">
                <a:solidFill>
                  <a:srgbClr val="FF3300"/>
                </a:solidFill>
                <a:latin typeface="Arial Black" pitchFamily="34" charset="0"/>
                <a:hlinkClick r:id="rId5"/>
              </a:rPr>
              <a:t>tefanesti@yahoo.com</a:t>
            </a:r>
            <a:endParaRPr lang="en-US" sz="2400" b="1">
              <a:solidFill>
                <a:srgbClr val="FF3300"/>
              </a:solidFill>
              <a:latin typeface="Arial Black" pitchFamily="34" charset="0"/>
            </a:endParaRPr>
          </a:p>
          <a:p>
            <a:pPr eaLnBrk="0" hangingPunct="0">
              <a:defRPr/>
            </a:pPr>
            <a:endParaRPr lang="en-US" sz="24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11188" y="-31750"/>
            <a:ext cx="7489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o-RO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LICEUL TEHNOLOGIC „DINU BRĂTIANU” ŞTEFĂNEŞTI</a:t>
            </a:r>
          </a:p>
        </p:txBody>
      </p:sp>
    </p:spTree>
  </p:cSld>
  <p:clrMapOvr>
    <a:masterClrMapping/>
  </p:clrMapOvr>
  <p:transition advClick="0" advTm="1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826"/>
            <a:ext cx="9112468" cy="3159588"/>
          </a:xfrm>
        </p:spPr>
        <p:txBody>
          <a:bodyPr/>
          <a:lstStyle/>
          <a:p>
            <a:pPr algn="l" eaLnBrk="1" hangingPunct="1"/>
            <a:r>
              <a:rPr lang="ro-RO" sz="2400" b="1" i="1" dirty="0">
                <a:solidFill>
                  <a:srgbClr val="000099"/>
                </a:solidFill>
              </a:rPr>
              <a:t>Ob</a:t>
            </a:r>
            <a:r>
              <a:rPr lang="en-US" sz="2400" b="1" i="1" dirty="0" err="1">
                <a:solidFill>
                  <a:srgbClr val="000099"/>
                </a:solidFill>
              </a:rPr>
              <a:t>iective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ro-RO" sz="2400" b="1" i="1" dirty="0">
                <a:solidFill>
                  <a:srgbClr val="000099"/>
                </a:solidFill>
              </a:rPr>
              <a:t>specifice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</a:rPr>
              <a:t>comune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</a:rPr>
              <a:t>ambelor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</a:rPr>
              <a:t>calificari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profesionale</a:t>
            </a:r>
            <a:r>
              <a:rPr lang="ro-RO" sz="2400" b="1" i="1" dirty="0" smtClean="0">
                <a:solidFill>
                  <a:srgbClr val="000099"/>
                </a:solidFill>
              </a:rPr>
              <a:t/>
            </a:r>
            <a:br>
              <a:rPr lang="ro-RO" sz="2400" b="1" i="1" dirty="0" smtClean="0">
                <a:solidFill>
                  <a:srgbClr val="000099"/>
                </a:solidFill>
              </a:rPr>
            </a:br>
            <a:r>
              <a:rPr lang="ro-RO" sz="2400" dirty="0"/>
              <a:t>1. dezvoltarea competentelor lingvistice de specialitate si comunicare in limba engleza;</a:t>
            </a:r>
            <a:br>
              <a:rPr lang="ro-RO" sz="2400" dirty="0"/>
            </a:br>
            <a:r>
              <a:rPr lang="ro-RO" sz="2400" dirty="0"/>
              <a:t>2. dezvoltarea competentelor de utilizare TIC</a:t>
            </a:r>
            <a:r>
              <a:rPr lang="en-US" sz="2400" dirty="0"/>
              <a:t> </a:t>
            </a:r>
            <a:r>
              <a:rPr lang="ro-RO" sz="2400" dirty="0"/>
              <a:t>(utilizarea standurilor automatizate pentru diagnosticare);</a:t>
            </a:r>
            <a:br>
              <a:rPr lang="ro-RO" sz="2400" dirty="0"/>
            </a:br>
            <a:r>
              <a:rPr lang="ro-RO" sz="2400" dirty="0"/>
              <a:t>3. dezvoltarea competentelor interculturale;</a:t>
            </a:r>
            <a:br>
              <a:rPr lang="ro-RO" sz="2400" dirty="0"/>
            </a:br>
            <a:r>
              <a:rPr lang="ro-RO" sz="2400" dirty="0"/>
              <a:t>4. dezvoltarea competentelor antreprenoriale.</a:t>
            </a:r>
            <a:br>
              <a:rPr lang="ro-RO" sz="2400" dirty="0"/>
            </a:br>
            <a:endParaRPr lang="ro-RO" sz="2400" dirty="0"/>
          </a:p>
        </p:txBody>
      </p:sp>
      <p:pic>
        <p:nvPicPr>
          <p:cNvPr id="4098" name="Picture 2" descr="C:\Users\Rex\Desktop\proiect competent eu\100_2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26" y="2924944"/>
            <a:ext cx="4149616" cy="31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x\Desktop\proiect competent eu\100_2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40" y="3231414"/>
            <a:ext cx="3425957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ex\Desktop\proiect competent eu\100_2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44" y="3202908"/>
            <a:ext cx="3408378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ex\Desktop\proiect competent eu\100_28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34" y="30523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5070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0.01111 L -0.23038 -0.38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22934 -0.431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28386 0.077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2724 0.056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ana ime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816151" cy="339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ana ime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87" y="1340768"/>
            <a:ext cx="4956181" cy="340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ana imep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050"/>
            <a:ext cx="44275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ana imep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84650"/>
            <a:ext cx="38893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WordArt 9" descr="White marble"/>
          <p:cNvSpPr>
            <a:spLocks noChangeArrowheads="1" noChangeShapeType="1" noTextEdit="1"/>
          </p:cNvSpPr>
          <p:nvPr/>
        </p:nvSpPr>
        <p:spPr bwMode="auto">
          <a:xfrm>
            <a:off x="611560" y="278520"/>
            <a:ext cx="8310192" cy="70220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500" kern="1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S.C. NIDEC SERVICE &amp; COMPONENTS  </a:t>
            </a:r>
            <a:r>
              <a:rPr lang="en-US" sz="500" kern="1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S.A.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21940"/>
            <a:ext cx="1281048" cy="165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iats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27781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iats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89138"/>
            <a:ext cx="284321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iatsa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2603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iatsa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4221163"/>
            <a:ext cx="31083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iatsa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24606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iatsa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803775"/>
            <a:ext cx="27368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iatsa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24175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2" descr="iatsa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266541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 descr="iatsa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9195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WordArt 14"/>
          <p:cNvSpPr>
            <a:spLocks noChangeArrowheads="1" noChangeShapeType="1" noTextEdit="1"/>
          </p:cNvSpPr>
          <p:nvPr/>
        </p:nvSpPr>
        <p:spPr bwMode="auto">
          <a:xfrm>
            <a:off x="5364163" y="333375"/>
            <a:ext cx="3455987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Iatsa - Stefanesti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58" y="5598380"/>
            <a:ext cx="944042" cy="12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ne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ne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ne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ne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ne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ne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ne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848872" cy="720080"/>
          </a:xfrm>
        </p:spPr>
        <p:txBody>
          <a:bodyPr/>
          <a:lstStyle/>
          <a:p>
            <a:pPr eaLnBrk="1" hangingPunct="1"/>
            <a:r>
              <a:rPr lang="ro-RO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EDUCAŢIONALĂ     </a:t>
            </a:r>
            <a:r>
              <a:rPr lang="ro-RO" sz="28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28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o-RO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o-RO" sz="28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sz="28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ro-RO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clasa a IX-a</a:t>
            </a:r>
            <a:endParaRPr lang="en-US" sz="28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340768"/>
            <a:ext cx="8560234" cy="504056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o-RO" sz="1600" b="1" u="sng" dirty="0" smtClean="0">
              <a:solidFill>
                <a:srgbClr val="FF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sz="2000" b="1" smtClean="0">
                <a:solidFill>
                  <a:srgbClr val="000000"/>
                </a:solidFill>
              </a:rPr>
              <a:t>ÎNVĂŢĂMÂNT </a:t>
            </a:r>
            <a:r>
              <a:rPr lang="en-US" sz="2000" b="1" smtClean="0">
                <a:solidFill>
                  <a:srgbClr val="000000"/>
                </a:solidFill>
              </a:rPr>
              <a:t> </a:t>
            </a:r>
            <a:r>
              <a:rPr lang="ro-RO" sz="2000" b="1" smtClean="0">
                <a:solidFill>
                  <a:srgbClr val="000000"/>
                </a:solidFill>
              </a:rPr>
              <a:t>PROFESIONAL</a:t>
            </a:r>
            <a:r>
              <a:rPr lang="en-US" sz="2000" b="1" smtClean="0">
                <a:solidFill>
                  <a:srgbClr val="000000"/>
                </a:solidFill>
              </a:rPr>
              <a:t>	     </a:t>
            </a:r>
            <a:r>
              <a:rPr lang="ro-RO" sz="2000" b="1" smtClean="0">
                <a:solidFill>
                  <a:srgbClr val="000000"/>
                </a:solidFill>
              </a:rPr>
              <a:t>ÎNVĂŢĂMÂNT </a:t>
            </a:r>
            <a:r>
              <a:rPr lang="en-US" sz="2000" b="1" smtClean="0">
                <a:solidFill>
                  <a:srgbClr val="000000"/>
                </a:solidFill>
              </a:rPr>
              <a:t> LICEAL</a:t>
            </a:r>
            <a:endParaRPr lang="ro-RO" sz="20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o-RO" sz="1800" b="1" dirty="0">
                <a:solidFill>
                  <a:srgbClr val="000000"/>
                </a:solidFill>
              </a:rPr>
              <a:t>Clasa a </a:t>
            </a:r>
            <a:r>
              <a:rPr lang="en-US" sz="1800" b="1" smtClean="0">
                <a:solidFill>
                  <a:srgbClr val="000000"/>
                </a:solidFill>
              </a:rPr>
              <a:t>I</a:t>
            </a:r>
            <a:r>
              <a:rPr lang="ro-RO" sz="1800" b="1" smtClean="0">
                <a:solidFill>
                  <a:srgbClr val="000000"/>
                </a:solidFill>
              </a:rPr>
              <a:t>X-a</a:t>
            </a:r>
            <a:r>
              <a:rPr lang="en-US" sz="1800" b="1" smtClean="0">
                <a:solidFill>
                  <a:srgbClr val="000000"/>
                </a:solidFill>
              </a:rPr>
              <a:t>			                    </a:t>
            </a:r>
            <a:r>
              <a:rPr lang="ro-RO" sz="1800" b="1" smtClean="0">
                <a:solidFill>
                  <a:srgbClr val="000000"/>
                </a:solidFill>
              </a:rPr>
              <a:t>Clasa </a:t>
            </a:r>
            <a:r>
              <a:rPr lang="ro-RO" sz="1800" b="1">
                <a:solidFill>
                  <a:srgbClr val="000000"/>
                </a:solidFill>
              </a:rPr>
              <a:t>a </a:t>
            </a:r>
            <a:r>
              <a:rPr lang="en-US" sz="1800" b="1">
                <a:solidFill>
                  <a:srgbClr val="000000"/>
                </a:solidFill>
              </a:rPr>
              <a:t>I</a:t>
            </a:r>
            <a:r>
              <a:rPr lang="ro-RO" sz="1800" b="1">
                <a:solidFill>
                  <a:srgbClr val="000000"/>
                </a:solidFill>
              </a:rPr>
              <a:t>X-a</a:t>
            </a:r>
            <a:endParaRPr lang="ro-RO" sz="1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b="1" err="1">
                <a:solidFill>
                  <a:srgbClr val="000000"/>
                </a:solidFill>
              </a:rPr>
              <a:t>CALIFICAREA</a:t>
            </a:r>
            <a:r>
              <a:rPr lang="en-US" sz="1800" b="1">
                <a:solidFill>
                  <a:srgbClr val="000000"/>
                </a:solidFill>
              </a:rPr>
              <a:t> PROFESIONALĂ		</a:t>
            </a:r>
            <a:r>
              <a:rPr lang="en-US" sz="1800" b="1" smtClean="0">
                <a:solidFill>
                  <a:srgbClr val="000000"/>
                </a:solidFill>
              </a:rPr>
              <a:t>     CALIFICAREA </a:t>
            </a:r>
            <a:r>
              <a:rPr lang="en-US" sz="1800" b="1">
                <a:solidFill>
                  <a:srgbClr val="000000"/>
                </a:solidFill>
              </a:rPr>
              <a:t>PROFESIONALĂ</a:t>
            </a:r>
            <a:endParaRPr lang="ro-RO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o-RO" sz="1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o-RO" sz="1800" b="1" smtClean="0">
                <a:solidFill>
                  <a:srgbClr val="000000"/>
                </a:solidFill>
              </a:rPr>
              <a:t>Mecanic auto</a:t>
            </a:r>
            <a:r>
              <a:rPr lang="en-US" sz="1800" b="1" smtClean="0">
                <a:solidFill>
                  <a:srgbClr val="000000"/>
                </a:solidFill>
              </a:rPr>
              <a:t>				     </a:t>
            </a:r>
            <a:r>
              <a:rPr lang="en-US" sz="1800" b="1" smtClean="0">
                <a:solidFill>
                  <a:srgbClr val="000000"/>
                </a:solidFill>
                <a:sym typeface="Wingdings"/>
              </a:rPr>
              <a:t></a:t>
            </a:r>
            <a:r>
              <a:rPr lang="en-US" sz="1800" b="1" smtClean="0">
                <a:solidFill>
                  <a:srgbClr val="000000"/>
                </a:solidFill>
              </a:rPr>
              <a:t>Tehnician </a:t>
            </a:r>
            <a:r>
              <a:rPr lang="ro-RO" sz="1800" b="1" smtClean="0">
                <a:solidFill>
                  <a:srgbClr val="000000"/>
                </a:solidFill>
              </a:rPr>
              <a:t>transporturi</a:t>
            </a:r>
            <a:endParaRPr lang="ro-RO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sz="1800" b="1" smtClean="0">
                <a:solidFill>
                  <a:srgbClr val="000000"/>
                </a:solidFill>
              </a:rPr>
              <a:t>1 </a:t>
            </a:r>
            <a:r>
              <a:rPr lang="ro-RO" sz="1800" b="1" dirty="0">
                <a:solidFill>
                  <a:srgbClr val="000000"/>
                </a:solidFill>
              </a:rPr>
              <a:t>clasă </a:t>
            </a:r>
            <a:r>
              <a:rPr lang="ro-RO" sz="1800" b="1">
                <a:solidFill>
                  <a:srgbClr val="000000"/>
                </a:solidFill>
              </a:rPr>
              <a:t>– </a:t>
            </a:r>
            <a:r>
              <a:rPr lang="ro-RO" sz="1800" b="1" smtClean="0">
                <a:solidFill>
                  <a:srgbClr val="000000"/>
                </a:solidFill>
              </a:rPr>
              <a:t>28 locuri</a:t>
            </a:r>
            <a:r>
              <a:rPr lang="en-US" sz="1800" b="1" smtClean="0">
                <a:solidFill>
                  <a:srgbClr val="000000"/>
                </a:solidFill>
              </a:rPr>
              <a:t>			      </a:t>
            </a:r>
            <a:r>
              <a:rPr lang="ro-RO" sz="1800" b="1" smtClean="0">
                <a:solidFill>
                  <a:srgbClr val="000000"/>
                </a:solidFill>
              </a:rPr>
              <a:t>1 </a:t>
            </a:r>
            <a:r>
              <a:rPr lang="ro-RO" sz="1800" b="1">
                <a:solidFill>
                  <a:srgbClr val="000000"/>
                </a:solidFill>
              </a:rPr>
              <a:t>clasă – </a:t>
            </a:r>
            <a:r>
              <a:rPr lang="ro-RO" sz="1800" b="1" smtClean="0">
                <a:solidFill>
                  <a:srgbClr val="000000"/>
                </a:solidFill>
              </a:rPr>
              <a:t>28 </a:t>
            </a:r>
            <a:r>
              <a:rPr lang="ro-RO" sz="1800" b="1">
                <a:solidFill>
                  <a:srgbClr val="000000"/>
                </a:solidFill>
              </a:rPr>
              <a:t>locuri</a:t>
            </a:r>
            <a:endParaRPr lang="ro-RO" sz="18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o-RO" sz="1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o-RO" sz="1800" b="1" dirty="0">
                <a:solidFill>
                  <a:srgbClr val="000000"/>
                </a:solidFill>
              </a:rPr>
              <a:t>Sculer matriţer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sz="1800" b="1" smtClean="0">
                <a:solidFill>
                  <a:srgbClr val="000000"/>
                </a:solidFill>
              </a:rPr>
              <a:t>1 </a:t>
            </a:r>
            <a:r>
              <a:rPr lang="ro-RO" sz="1800" b="1" dirty="0">
                <a:solidFill>
                  <a:srgbClr val="000000"/>
                </a:solidFill>
              </a:rPr>
              <a:t>clasă </a:t>
            </a:r>
            <a:r>
              <a:rPr lang="ro-RO" sz="1800" b="1">
                <a:solidFill>
                  <a:srgbClr val="000000"/>
                </a:solidFill>
              </a:rPr>
              <a:t>– </a:t>
            </a:r>
            <a:r>
              <a:rPr lang="ro-RO" sz="1800" b="1" smtClean="0">
                <a:solidFill>
                  <a:srgbClr val="000000"/>
                </a:solidFill>
              </a:rPr>
              <a:t>28</a:t>
            </a:r>
            <a:r>
              <a:rPr lang="ro-RO" sz="1800" b="1" smtClean="0">
                <a:solidFill>
                  <a:srgbClr val="000000"/>
                </a:solidFill>
              </a:rPr>
              <a:t> </a:t>
            </a:r>
            <a:r>
              <a:rPr lang="ro-RO" sz="1800" b="1" dirty="0" smtClean="0">
                <a:solidFill>
                  <a:srgbClr val="000000"/>
                </a:solidFill>
              </a:rPr>
              <a:t>locuri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o-RO" sz="1800" b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o-RO" sz="18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o-RO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Şcoala </a:t>
            </a:r>
            <a:r>
              <a:rPr lang="ro-RO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şoferi este gratis p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o-RO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ntru </a:t>
            </a:r>
            <a:r>
              <a:rPr lang="ro-RO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calificările:</a:t>
            </a:r>
            <a:endParaRPr lang="ro-RO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o-RO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Mecanic auto </a:t>
            </a:r>
            <a:r>
              <a:rPr lang="ro-RO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 </a:t>
            </a:r>
            <a:r>
              <a:rPr lang="ro-RO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Tehnician transporturi!!! </a:t>
            </a:r>
            <a:endParaRPr lang="ro-RO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o-RO" sz="16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sz="16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1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solidFill>
                <a:srgbClr val="FF33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33649"/>
            <a:ext cx="1359434" cy="17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1229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18058"/>
          </a:xfrm>
        </p:spPr>
        <p:txBody>
          <a:bodyPr/>
          <a:lstStyle/>
          <a:p>
            <a:r>
              <a:rPr lang="ro-RO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</a:t>
            </a:r>
            <a:r>
              <a:rPr lang="ro-RO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EDUCAŢIONALĂ     </a:t>
            </a:r>
            <a:r>
              <a:rPr lang="ro-RO" sz="24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24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o-RO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o-RO" sz="24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4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sz="24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ro-RO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clasele a X-a, a XI-a, a XII-a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4176464" cy="60212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sz="1400" b="1" u="sng" smtClean="0">
                <a:solidFill>
                  <a:srgbClr val="0070C0"/>
                </a:solidFill>
              </a:rPr>
              <a:t>ÎNVĂȚĂMÂNT LICEAL </a:t>
            </a:r>
            <a:r>
              <a:rPr lang="ro-RO" sz="1400" b="1" u="sng" dirty="0">
                <a:solidFill>
                  <a:srgbClr val="0070C0"/>
                </a:solidFill>
              </a:rPr>
              <a:t>ZI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400" b="1" u="sng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solidFill>
                  <a:srgbClr val="FF33CC"/>
                </a:solidFill>
              </a:rPr>
              <a:t>Clasa </a:t>
            </a:r>
            <a:r>
              <a:rPr lang="en-US" sz="1400" b="1">
                <a:solidFill>
                  <a:srgbClr val="FF33CC"/>
                </a:solidFill>
              </a:rPr>
              <a:t>a </a:t>
            </a:r>
            <a:r>
              <a:rPr lang="en-US" sz="1400" b="1" smtClean="0">
                <a:solidFill>
                  <a:srgbClr val="FF33CC"/>
                </a:solidFill>
              </a:rPr>
              <a:t>X-a</a:t>
            </a:r>
            <a:endParaRPr lang="en-US" sz="1400">
              <a:solidFill>
                <a:srgbClr val="FF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sz="1400" b="1">
                <a:solidFill>
                  <a:srgbClr val="00FF00"/>
                </a:solidFill>
              </a:rPr>
              <a:t>Domeniul: </a:t>
            </a:r>
            <a:r>
              <a:rPr lang="en-US" sz="1400" b="1">
                <a:solidFill>
                  <a:srgbClr val="00FF00"/>
                </a:solidFill>
              </a:rPr>
              <a:t>MECANIC</a:t>
            </a:r>
            <a:r>
              <a:rPr lang="ro-RO" sz="1400" b="1">
                <a:solidFill>
                  <a:srgbClr val="00FF00"/>
                </a:solidFill>
              </a:rPr>
              <a:t>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/>
              <a:t>CALIFICAREA PROFESIONALĂ:</a:t>
            </a:r>
            <a:endParaRPr lang="en-US" sz="14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sz="1400" b="1">
                <a:solidFill>
                  <a:srgbClr val="FF3300"/>
                </a:solidFill>
              </a:rPr>
              <a:t>Tehnician mecatronist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b="1"/>
              <a:t>1 clas</a:t>
            </a:r>
            <a:r>
              <a:rPr lang="ro-RO" sz="1400" b="1"/>
              <a:t>ă – 28 locuri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solidFill>
                  <a:srgbClr val="FF33CC"/>
                </a:solidFill>
              </a:rPr>
              <a:t>Clasa </a:t>
            </a:r>
            <a:r>
              <a:rPr lang="en-US" sz="1400" b="1" dirty="0">
                <a:solidFill>
                  <a:srgbClr val="FF33CC"/>
                </a:solidFill>
              </a:rPr>
              <a:t>a </a:t>
            </a:r>
            <a:r>
              <a:rPr lang="en-US" sz="1400" b="1" dirty="0" smtClean="0">
                <a:solidFill>
                  <a:srgbClr val="FF33CC"/>
                </a:solidFill>
              </a:rPr>
              <a:t>X</a:t>
            </a:r>
            <a:r>
              <a:rPr lang="ro-RO" sz="1400" b="1" dirty="0" smtClean="0">
                <a:solidFill>
                  <a:srgbClr val="FF33CC"/>
                </a:solidFill>
              </a:rPr>
              <a:t>I</a:t>
            </a:r>
            <a:r>
              <a:rPr lang="en-US" sz="1400" b="1" dirty="0" smtClean="0">
                <a:solidFill>
                  <a:srgbClr val="FF33CC"/>
                </a:solidFill>
              </a:rPr>
              <a:t>-a</a:t>
            </a:r>
            <a:endParaRPr lang="en-US" sz="1400" dirty="0">
              <a:solidFill>
                <a:srgbClr val="FF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sz="1400" b="1" dirty="0">
                <a:solidFill>
                  <a:srgbClr val="00FF00"/>
                </a:solidFill>
              </a:rPr>
              <a:t>Domeniul: MECANICĂ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dirty="0" err="1"/>
              <a:t>CALIFICAREA</a:t>
            </a:r>
            <a:r>
              <a:rPr lang="en-US" sz="1400" dirty="0"/>
              <a:t> </a:t>
            </a:r>
            <a:r>
              <a:rPr lang="en-US" sz="1400" dirty="0" err="1"/>
              <a:t>PROFESIONALĂ</a:t>
            </a:r>
            <a:r>
              <a:rPr lang="en-US" sz="1400" dirty="0"/>
              <a:t>:</a:t>
            </a:r>
            <a:endParaRPr lang="en-US" sz="14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sz="1400" b="1" dirty="0">
                <a:solidFill>
                  <a:srgbClr val="FF3300"/>
                </a:solidFill>
              </a:rPr>
              <a:t>Tehnician mecatronist</a:t>
            </a:r>
            <a:endParaRPr lang="en-US" sz="1400" b="1" dirty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b="1" dirty="0"/>
              <a:t>1 </a:t>
            </a:r>
            <a:r>
              <a:rPr lang="en-US" sz="1400" b="1" dirty="0" err="1"/>
              <a:t>clas</a:t>
            </a:r>
            <a:r>
              <a:rPr lang="ro-RO" sz="1400" b="1" dirty="0"/>
              <a:t>ă </a:t>
            </a:r>
            <a:r>
              <a:rPr lang="ro-RO" sz="1400" b="1"/>
              <a:t>– </a:t>
            </a:r>
            <a:r>
              <a:rPr lang="ro-RO" sz="1400" b="1" smtClean="0"/>
              <a:t>28 </a:t>
            </a:r>
            <a:r>
              <a:rPr lang="ro-RO" sz="1400" b="1" dirty="0"/>
              <a:t>locuri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400" b="1" u="sng" smtClean="0">
                <a:solidFill>
                  <a:srgbClr val="0070C0"/>
                </a:solidFill>
              </a:rPr>
              <a:t>ÎNVĂȚĂMÂNT </a:t>
            </a:r>
            <a:r>
              <a:rPr lang="ro-RO" sz="1400" b="1" u="sng" smtClean="0">
                <a:solidFill>
                  <a:srgbClr val="0070C0"/>
                </a:solidFill>
              </a:rPr>
              <a:t>LICEAL </a:t>
            </a:r>
            <a:r>
              <a:rPr lang="ro-RO" sz="1400" b="1" u="sng" dirty="0" smtClean="0">
                <a:solidFill>
                  <a:srgbClr val="0070C0"/>
                </a:solidFill>
              </a:rPr>
              <a:t>SERAL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400" b="1" u="sng" dirty="0" smtClean="0">
                <a:solidFill>
                  <a:srgbClr val="FF33CC"/>
                </a:solidFill>
              </a:rPr>
              <a:t>Clasa a XI-a</a:t>
            </a:r>
            <a:endParaRPr lang="ro-RO" sz="1400" b="1" u="sng" dirty="0">
              <a:solidFill>
                <a:srgbClr val="FF33CC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400" b="1" dirty="0">
                <a:solidFill>
                  <a:srgbClr val="00FF00"/>
                </a:solidFill>
              </a:rPr>
              <a:t>Domeniul: MECANICĂ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dirty="0" err="1"/>
              <a:t>CALIFICAREA</a:t>
            </a:r>
            <a:r>
              <a:rPr lang="en-US" sz="1400" dirty="0"/>
              <a:t> </a:t>
            </a:r>
            <a:r>
              <a:rPr lang="en-US" sz="1400" dirty="0" err="1"/>
              <a:t>PROFESIONALĂ</a:t>
            </a:r>
            <a:r>
              <a:rPr lang="en-US" sz="1400" dirty="0"/>
              <a:t>:</a:t>
            </a:r>
            <a:endParaRPr lang="ro-RO" sz="1400" b="1" dirty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400" b="1" dirty="0">
                <a:solidFill>
                  <a:srgbClr val="FF3300"/>
                </a:solidFill>
              </a:rPr>
              <a:t>Tehnician mecanic pentru întreținere și </a:t>
            </a:r>
            <a:r>
              <a:rPr lang="ro-RO" sz="1400" b="1" dirty="0" smtClean="0">
                <a:solidFill>
                  <a:srgbClr val="FF3300"/>
                </a:solidFill>
              </a:rPr>
              <a:t>reparații </a:t>
            </a:r>
            <a:r>
              <a:rPr lang="ro-RO" sz="1400" b="1" dirty="0" smtClean="0">
                <a:solidFill>
                  <a:srgbClr val="000000"/>
                </a:solidFill>
              </a:rPr>
              <a:t>- </a:t>
            </a:r>
            <a:r>
              <a:rPr lang="en-US" sz="1400" b="1" dirty="0" smtClean="0">
                <a:solidFill>
                  <a:srgbClr val="000000"/>
                </a:solidFill>
              </a:rPr>
              <a:t>1 </a:t>
            </a:r>
            <a:r>
              <a:rPr lang="en-US" sz="1400" b="1" dirty="0" err="1"/>
              <a:t>clas</a:t>
            </a:r>
            <a:r>
              <a:rPr lang="ro-RO" sz="1400" b="1" dirty="0"/>
              <a:t>ă </a:t>
            </a:r>
            <a:r>
              <a:rPr lang="ro-RO" sz="1400" b="1"/>
              <a:t>– </a:t>
            </a:r>
            <a:r>
              <a:rPr lang="ro-RO" sz="1400" b="1" smtClean="0"/>
              <a:t>28 </a:t>
            </a:r>
            <a:r>
              <a:rPr lang="ro-RO" sz="1400" b="1" dirty="0" smtClean="0"/>
              <a:t>locuri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400" b="1" u="sng" dirty="0">
                <a:solidFill>
                  <a:srgbClr val="FF33CC"/>
                </a:solidFill>
              </a:rPr>
              <a:t>Clasa a </a:t>
            </a:r>
            <a:r>
              <a:rPr lang="ro-RO" sz="1400" b="1" u="sng" dirty="0" smtClean="0">
                <a:solidFill>
                  <a:srgbClr val="FF33CC"/>
                </a:solidFill>
              </a:rPr>
              <a:t>XII-a</a:t>
            </a:r>
            <a:endParaRPr lang="ro-RO" sz="1400" b="1" u="sng" dirty="0">
              <a:solidFill>
                <a:srgbClr val="FF33CC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400" b="1" dirty="0">
                <a:solidFill>
                  <a:srgbClr val="00FF00"/>
                </a:solidFill>
              </a:rPr>
              <a:t>Domeniul: MECANICĂ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dirty="0" err="1"/>
              <a:t>CALIFICAREA</a:t>
            </a:r>
            <a:r>
              <a:rPr lang="en-US" sz="1400" dirty="0"/>
              <a:t> </a:t>
            </a:r>
            <a:r>
              <a:rPr lang="en-US" sz="1400" dirty="0" err="1"/>
              <a:t>PROFESIONALĂ</a:t>
            </a:r>
            <a:r>
              <a:rPr lang="en-US" sz="1400" dirty="0"/>
              <a:t>:</a:t>
            </a:r>
            <a:endParaRPr lang="ro-RO" sz="1400" b="1" dirty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400" b="1" dirty="0">
                <a:solidFill>
                  <a:srgbClr val="FF3300"/>
                </a:solidFill>
              </a:rPr>
              <a:t>Tehnician mecanic pentru întreținere și </a:t>
            </a:r>
            <a:r>
              <a:rPr lang="ro-RO" sz="1400" b="1" dirty="0" smtClean="0">
                <a:solidFill>
                  <a:srgbClr val="FF3300"/>
                </a:solidFill>
              </a:rPr>
              <a:t>reparații </a:t>
            </a:r>
            <a:r>
              <a:rPr lang="ro-RO" sz="1400" b="1" dirty="0" smtClean="0">
                <a:solidFill>
                  <a:srgbClr val="000000"/>
                </a:solidFill>
              </a:rPr>
              <a:t>- </a:t>
            </a:r>
            <a:r>
              <a:rPr lang="en-US" sz="1400" b="1" dirty="0" smtClean="0">
                <a:solidFill>
                  <a:srgbClr val="000000"/>
                </a:solidFill>
              </a:rPr>
              <a:t>1 </a:t>
            </a:r>
            <a:r>
              <a:rPr lang="en-US" sz="1400" b="1" dirty="0" err="1"/>
              <a:t>clas</a:t>
            </a:r>
            <a:r>
              <a:rPr lang="ro-RO" sz="1400" b="1" dirty="0"/>
              <a:t>ă </a:t>
            </a:r>
            <a:r>
              <a:rPr lang="ro-RO" sz="1400" b="1"/>
              <a:t>– </a:t>
            </a:r>
            <a:r>
              <a:rPr lang="ro-RO" sz="1400" b="1" smtClean="0"/>
              <a:t>28 locuri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400" b="1" u="sng">
                <a:solidFill>
                  <a:srgbClr val="FF33CC"/>
                </a:solidFill>
              </a:rPr>
              <a:t>Clasa a </a:t>
            </a:r>
            <a:r>
              <a:rPr lang="ro-RO" sz="1400" b="1" u="sng" smtClean="0">
                <a:solidFill>
                  <a:srgbClr val="FF33CC"/>
                </a:solidFill>
              </a:rPr>
              <a:t>XIII-a</a:t>
            </a:r>
            <a:endParaRPr lang="ro-RO" sz="1400" b="1" u="sng">
              <a:solidFill>
                <a:srgbClr val="FF33CC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400" b="1">
                <a:solidFill>
                  <a:srgbClr val="00FF00"/>
                </a:solidFill>
              </a:rPr>
              <a:t>Domeniul: MECANICĂ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/>
              <a:t>CALIFICAREA PROFESIONALĂ:</a:t>
            </a:r>
            <a:endParaRPr lang="ro-RO" sz="1400" b="1"/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400" b="1">
                <a:solidFill>
                  <a:srgbClr val="FF3300"/>
                </a:solidFill>
              </a:rPr>
              <a:t>Tehnician mecanic pentru întreținere și reparații </a:t>
            </a:r>
            <a:r>
              <a:rPr lang="ro-RO" sz="1400" b="1">
                <a:solidFill>
                  <a:srgbClr val="000000"/>
                </a:solidFill>
              </a:rPr>
              <a:t>- </a:t>
            </a:r>
            <a:r>
              <a:rPr lang="en-US" sz="1400" b="1">
                <a:solidFill>
                  <a:srgbClr val="000000"/>
                </a:solidFill>
              </a:rPr>
              <a:t>1 </a:t>
            </a:r>
            <a:r>
              <a:rPr lang="en-US" sz="1400" b="1"/>
              <a:t>clas</a:t>
            </a:r>
            <a:r>
              <a:rPr lang="ro-RO" sz="1400" b="1"/>
              <a:t>ă – </a:t>
            </a:r>
            <a:r>
              <a:rPr lang="ro-RO" sz="1400" b="1" smtClean="0"/>
              <a:t>28 </a:t>
            </a:r>
            <a:r>
              <a:rPr lang="ro-RO" sz="1400" b="1"/>
              <a:t>locuri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ro-RO" sz="1400" b="1" dirty="0"/>
          </a:p>
          <a:p>
            <a:pPr algn="ctr" eaLnBrk="1" hangingPunct="1">
              <a:lnSpc>
                <a:spcPct val="80000"/>
              </a:lnSpc>
              <a:buNone/>
            </a:pPr>
            <a:endParaRPr lang="ro-RO" sz="1400" b="1" dirty="0"/>
          </a:p>
          <a:p>
            <a:pPr algn="ctr" eaLnBrk="1" hangingPunct="1">
              <a:lnSpc>
                <a:spcPct val="80000"/>
              </a:lnSpc>
              <a:buNone/>
            </a:pPr>
            <a:endParaRPr lang="en-US" sz="1600" b="1" dirty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o-RO" sz="16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o-RO" sz="16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o-RO" sz="1600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3960440" cy="44324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sz="1600" b="1" u="sng" dirty="0">
                <a:solidFill>
                  <a:srgbClr val="0070C0"/>
                </a:solidFill>
              </a:rPr>
              <a:t>ÎNVĂŢĂMÂNT PROFESIONAL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600" b="1" dirty="0">
              <a:solidFill>
                <a:srgbClr val="FF33CC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600" b="1" dirty="0">
                <a:solidFill>
                  <a:srgbClr val="FF3300"/>
                </a:solidFill>
              </a:rPr>
              <a:t>Clasa a </a:t>
            </a:r>
            <a:r>
              <a:rPr lang="ro-RO" sz="1600" b="1" dirty="0" smtClean="0">
                <a:solidFill>
                  <a:srgbClr val="FF3300"/>
                </a:solidFill>
              </a:rPr>
              <a:t>X-a</a:t>
            </a:r>
            <a:endParaRPr lang="ro-RO" sz="1600" b="1" dirty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600" dirty="0" err="1"/>
              <a:t>CALIFICAREA</a:t>
            </a:r>
            <a:r>
              <a:rPr lang="en-US" sz="1600" dirty="0"/>
              <a:t> </a:t>
            </a:r>
            <a:r>
              <a:rPr lang="en-US" sz="1600" dirty="0" err="1"/>
              <a:t>PROFESIONALĂ</a:t>
            </a:r>
            <a:endParaRPr lang="ro-RO" sz="16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o-RO" sz="1600" b="1" dirty="0" smtClean="0">
                <a:solidFill>
                  <a:srgbClr val="FF3300"/>
                </a:solidFill>
              </a:rPr>
              <a:t>Mecanic </a:t>
            </a:r>
            <a:r>
              <a:rPr lang="ro-RO" sz="1600" b="1" dirty="0">
                <a:solidFill>
                  <a:srgbClr val="FF3300"/>
                </a:solidFill>
              </a:rPr>
              <a:t>auto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sz="1600" b="1" dirty="0">
                <a:solidFill>
                  <a:srgbClr val="000000"/>
                </a:solidFill>
              </a:rPr>
              <a:t>1 clasă </a:t>
            </a:r>
            <a:r>
              <a:rPr lang="ro-RO" sz="1600" b="1">
                <a:solidFill>
                  <a:srgbClr val="000000"/>
                </a:solidFill>
              </a:rPr>
              <a:t>– </a:t>
            </a:r>
            <a:r>
              <a:rPr lang="ro-RO" sz="1600" b="1" smtClean="0">
                <a:solidFill>
                  <a:srgbClr val="000000"/>
                </a:solidFill>
              </a:rPr>
              <a:t>28 </a:t>
            </a:r>
            <a:r>
              <a:rPr lang="ro-RO" sz="1600" b="1" dirty="0">
                <a:solidFill>
                  <a:srgbClr val="000000"/>
                </a:solidFill>
              </a:rPr>
              <a:t>locuri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o-RO" sz="1600" b="1" smtClean="0">
                <a:solidFill>
                  <a:srgbClr val="FF3300"/>
                </a:solidFill>
              </a:rPr>
              <a:t>Tinichigiu vopsitor auto</a:t>
            </a:r>
            <a:endParaRPr lang="ro-RO" sz="1600" b="1" dirty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sz="1600" b="1" dirty="0">
                <a:solidFill>
                  <a:srgbClr val="000000"/>
                </a:solidFill>
              </a:rPr>
              <a:t>1 clasă </a:t>
            </a:r>
            <a:r>
              <a:rPr lang="ro-RO" sz="1600" b="1">
                <a:solidFill>
                  <a:srgbClr val="000000"/>
                </a:solidFill>
              </a:rPr>
              <a:t>– </a:t>
            </a:r>
            <a:r>
              <a:rPr lang="ro-RO" sz="1600" b="1" smtClean="0">
                <a:solidFill>
                  <a:srgbClr val="000000"/>
                </a:solidFill>
              </a:rPr>
              <a:t>28 </a:t>
            </a:r>
            <a:r>
              <a:rPr lang="ro-RO" sz="1600" b="1" dirty="0" smtClean="0">
                <a:solidFill>
                  <a:srgbClr val="000000"/>
                </a:solidFill>
              </a:rPr>
              <a:t>locuri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o-RO" sz="16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o-RO" sz="1600" b="1" dirty="0">
                <a:solidFill>
                  <a:srgbClr val="FF3300"/>
                </a:solidFill>
              </a:rPr>
              <a:t>Clasa a </a:t>
            </a:r>
            <a:r>
              <a:rPr lang="ro-RO" sz="1600" b="1" dirty="0" smtClean="0">
                <a:solidFill>
                  <a:srgbClr val="FF3300"/>
                </a:solidFill>
              </a:rPr>
              <a:t>XI-a</a:t>
            </a:r>
            <a:endParaRPr lang="ro-RO" sz="1600" b="1" dirty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600" dirty="0" err="1"/>
              <a:t>CALIFICAREA</a:t>
            </a:r>
            <a:r>
              <a:rPr lang="en-US" sz="1600" dirty="0"/>
              <a:t> </a:t>
            </a:r>
            <a:r>
              <a:rPr lang="en-US" sz="1600" dirty="0" err="1"/>
              <a:t>PROFESIONALĂ</a:t>
            </a:r>
            <a:endParaRPr lang="ro-RO" sz="16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o-RO" sz="1600" b="1" dirty="0" smtClean="0">
                <a:solidFill>
                  <a:srgbClr val="FF3300"/>
                </a:solidFill>
              </a:rPr>
              <a:t>Mecanic </a:t>
            </a:r>
            <a:r>
              <a:rPr lang="ro-RO" sz="1600" b="1" dirty="0">
                <a:solidFill>
                  <a:srgbClr val="FF3300"/>
                </a:solidFill>
              </a:rPr>
              <a:t>auto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sz="1600" b="1" dirty="0" smtClean="0">
                <a:solidFill>
                  <a:srgbClr val="000000"/>
                </a:solidFill>
              </a:rPr>
              <a:t>1 clasă </a:t>
            </a:r>
            <a:r>
              <a:rPr lang="ro-RO" sz="1600" b="1">
                <a:solidFill>
                  <a:srgbClr val="000000"/>
                </a:solidFill>
              </a:rPr>
              <a:t>– </a:t>
            </a:r>
            <a:r>
              <a:rPr lang="ro-RO" sz="1600" b="1" smtClean="0">
                <a:solidFill>
                  <a:srgbClr val="000000"/>
                </a:solidFill>
              </a:rPr>
              <a:t>28 locuri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o-RO" sz="1600" b="1" smtClean="0">
                <a:solidFill>
                  <a:srgbClr val="FF3300"/>
                </a:solidFill>
              </a:rPr>
              <a:t>Sculer matrițer</a:t>
            </a:r>
            <a:endParaRPr lang="ro-RO" sz="1600" b="1" smtClean="0">
              <a:solidFill>
                <a:srgbClr val="FF33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o-RO" sz="1600" b="1" smtClean="0"/>
              <a:t>1 clasă – 28 locuri</a:t>
            </a:r>
            <a:endParaRPr lang="ro-RO" sz="16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o-RO" sz="1600" b="1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ro-RO" sz="1600" b="1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o-RO" sz="16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o-RO" sz="16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600" b="1" dirty="0">
              <a:solidFill>
                <a:srgbClr val="FF33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45224"/>
            <a:ext cx="944042" cy="12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5629214"/>
            <a:ext cx="338437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Şcoala de şoferi este gratis 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o-R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ntru </a:t>
            </a:r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calificarea:</a:t>
            </a:r>
            <a:endParaRPr lang="ro-R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</a:pPr>
            <a:r>
              <a:rPr lang="ro-RO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Mecanic auto și Tinichigiu vopsitor auto!!! </a:t>
            </a:r>
            <a:endParaRPr lang="ro-R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7937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50"/>
                            </p:stCondLst>
                            <p:childTnLst>
                              <p:par>
                                <p:cTn id="190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9900"/>
                            </p:stCondLst>
                            <p:childTnLst>
                              <p:par>
                                <p:cTn id="196" presetID="3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  <p:bldP spid="6" grpId="1"/>
      <p:bldP spid="6" grpId="2"/>
      <p:bldP spid="6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/>
              <a:t>Noutăţi</a:t>
            </a: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ro-RO" sz="2800" dirty="0" smtClean="0"/>
              <a:t>Achiziţionarea unui </a:t>
            </a:r>
            <a:r>
              <a:rPr lang="ro-RO" sz="2800" b="1" dirty="0" smtClean="0"/>
              <a:t>autoturism nou </a:t>
            </a:r>
            <a:r>
              <a:rPr lang="ro-RO" sz="2800" dirty="0" smtClean="0"/>
              <a:t>pentru şcoala de şoferi;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endParaRPr lang="ro-RO" sz="2800" dirty="0" smtClean="0"/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ro-RO" sz="2800" dirty="0" smtClean="0"/>
              <a:t>Înfiinţarea in unitate a unui </a:t>
            </a:r>
            <a:r>
              <a:rPr lang="ro-RO" sz="2800" b="1" dirty="0" smtClean="0"/>
              <a:t>cabinet medical </a:t>
            </a:r>
            <a:r>
              <a:rPr lang="ro-RO" sz="2800" dirty="0" smtClean="0"/>
              <a:t>şcolar;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endParaRPr lang="ro-RO" sz="2800" dirty="0" smtClean="0"/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ro-RO" sz="2800" dirty="0" smtClean="0"/>
              <a:t>Campus şcolar în cadrul căruia sunt cuprinse: clădirea şcolii complet reabilitată, corp clădire nou – </a:t>
            </a:r>
            <a:r>
              <a:rPr lang="ro-RO" sz="2800" b="1" dirty="0" smtClean="0"/>
              <a:t>ateliere</a:t>
            </a:r>
            <a:r>
              <a:rPr lang="ro-RO" sz="2800" dirty="0" smtClean="0"/>
              <a:t> şi </a:t>
            </a:r>
            <a:r>
              <a:rPr lang="ro-RO" sz="2800" b="1" dirty="0" smtClean="0"/>
              <a:t>laboratoare</a:t>
            </a:r>
            <a:r>
              <a:rPr lang="ro-RO" sz="2800" dirty="0" smtClean="0"/>
              <a:t>, </a:t>
            </a:r>
            <a:r>
              <a:rPr lang="ro-RO" sz="2800" b="1" dirty="0" smtClean="0"/>
              <a:t>sală de sport</a:t>
            </a:r>
            <a:r>
              <a:rPr lang="ro-RO" sz="2800" dirty="0" smtClean="0"/>
              <a:t> la standarde europene.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32669"/>
            <a:ext cx="1259632" cy="162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30104 C 0.06597 0.29294 0.11493 0.27306 0.11493 0.25711 C 0.11493 0.24254 0.06701 0.23167 0.00295 0.23167 C -0.06094 0.23167 -0.11493 0.24254 -0.11493 0.25711 C -0.11493 0.27306 -0.05903 0.27699 0.00503 0.26635 C 0.06805 0.25433 0.11493 0.23445 0.11493 0.21988 C 0.11493 0.20508 0.06597 0.19306 0.00295 0.19306 C -0.06094 0.19306 -0.11493 0.20508 -0.11493 0.21988 C -0.11493 0.23445 -0.05903 0.23838 0.00399 0.22774 C 0.06805 0.21711 0.11493 0.19722 0.11493 0.18242 C 0.11493 0.16647 0.06597 0.15445 0.00208 0.15445 C -0.06094 0.15445 -0.11493 0.16647 -0.11493 0.18242 C -0.11493 0.19583 -0.05903 0.19976 0.00399 0.19052 C 0.06701 0.17988 0.11493 0.15861 0.11493 0.14381 C 0.11493 0.12924 0.06493 0.11722 0.00208 0.11722 C -0.06302 0.11722 -0.11493 0.12924 -0.11493 0.14381 C -0.11493 0.15861 -0.06007 0.16254 0.00295 0.1519 C 0.06597 0.14127 0.11493 0.12115 0.11493 0.10659 C 0.11493 0.09063 0.06493 0.08 0.00104 0.08 C -0.06302 0.08 -0.11493 0.09202 -0.11493 0.10659 C -0.11493 0.12115 -0.06007 0.12531 0.00295 0.11468 C 0.06597 0.10381 0.11493 0.08254 0.11493 0.06936 C 0.11493 0.05456 0.06406 0.04277 0.00104 0.04277 C -0.06302 0.04277 -0.11493 0.05456 -0.11493 0.06936 C -0.11493 0.08254 -0.06094 0.0867 0.00295 0.07722 C 0.06597 0.06659 0.11493 0.04531 0.11493 0.03075 C 0.11493 0.01734 0.06406 0.00416 1.66667E-6 0.00416 C -0.06406 0.00416 -0.11493 0.01595 -0.11493 0.03075 C -0.11493 0.04531 -0.06094 0.04924 0.00208 0.03861 C 0.06493 0.02797 0.11597 0.00809 0.11493 -0.00671 C 0.11406 -0.02128 0.06406 -0.03191 1.66667E-6 -0.03191 C -0.06406 -0.03191 -0.11493 -0.01989 -0.11493 -0.00532 C -0.11493 0.00809 -0.06302 0.01202 1.66667E-6 4.27746E-6 " pathEditMode="relative" rAng="10800000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3.81503E-6 L -0.00295 -0.5068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1503E-6 L -0.00295 -0.506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2.08092E-6 L -0.00295 -0.907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5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uiExpand="1" build="p"/>
      <p:bldP spid="43011" grpId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         </a:t>
            </a:r>
            <a:r>
              <a:rPr lang="en-US" b="1" i="1" smtClean="0">
                <a:solidFill>
                  <a:srgbClr val="000000"/>
                </a:solidFill>
              </a:rPr>
              <a:t>“</a:t>
            </a:r>
            <a:r>
              <a:rPr lang="ro-RO" b="1" i="1" smtClean="0">
                <a:solidFill>
                  <a:srgbClr val="000000"/>
                </a:solidFill>
              </a:rPr>
              <a:t>Cred că secretul reușitei constă în dorința de a </a:t>
            </a:r>
            <a:r>
              <a:rPr lang="ro-RO" b="1" i="1">
                <a:solidFill>
                  <a:srgbClr val="000000"/>
                </a:solidFill>
              </a:rPr>
              <a:t>î</a:t>
            </a:r>
            <a:r>
              <a:rPr lang="ro-RO" b="1" i="1" smtClean="0">
                <a:solidFill>
                  <a:srgbClr val="000000"/>
                </a:solidFill>
              </a:rPr>
              <a:t>nvinge, credința </a:t>
            </a:r>
            <a:r>
              <a:rPr lang="ro-RO" b="1" i="1">
                <a:solidFill>
                  <a:srgbClr val="000000"/>
                </a:solidFill>
              </a:rPr>
              <a:t>î</a:t>
            </a:r>
            <a:r>
              <a:rPr lang="ro-RO" b="1" i="1" smtClean="0">
                <a:solidFill>
                  <a:srgbClr val="000000"/>
                </a:solidFill>
              </a:rPr>
              <a:t>n Dumnezeu și </a:t>
            </a:r>
            <a:r>
              <a:rPr lang="ro-RO" b="1" i="1">
                <a:solidFill>
                  <a:srgbClr val="000000"/>
                </a:solidFill>
              </a:rPr>
              <a:t>î</a:t>
            </a:r>
            <a:r>
              <a:rPr lang="ro-RO" b="1" i="1" smtClean="0">
                <a:solidFill>
                  <a:srgbClr val="000000"/>
                </a:solidFill>
              </a:rPr>
              <a:t>n tine. În plus, trebuie enorm de multă muncă. </a:t>
            </a:r>
            <a:r>
              <a:rPr lang="ro-RO" b="1" i="1">
                <a:solidFill>
                  <a:srgbClr val="000000"/>
                </a:solidFill>
              </a:rPr>
              <a:t>Ș</a:t>
            </a:r>
            <a:r>
              <a:rPr lang="ro-RO" b="1" i="1" smtClean="0">
                <a:solidFill>
                  <a:srgbClr val="000000"/>
                </a:solidFill>
              </a:rPr>
              <a:t>i dragoste, multă pasiune pentru ceea ce faci. Fără pasiune, nimic nu este posibil.” </a:t>
            </a:r>
            <a:endParaRPr lang="en-US" b="1" i="1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                                             </a:t>
            </a:r>
            <a:r>
              <a:rPr lang="en-US" i="1" smtClean="0"/>
              <a:t>Peter Imre</a:t>
            </a:r>
          </a:p>
          <a:p>
            <a:pPr eaLnBrk="1" hangingPunct="1">
              <a:buFontTx/>
              <a:buNone/>
            </a:pPr>
            <a:endParaRPr lang="ro-RO" i="1" smtClean="0"/>
          </a:p>
        </p:txBody>
      </p:sp>
    </p:spTree>
    <p:extLst>
      <p:ext uri="{BB962C8B-B14F-4D97-AF65-F5344CB8AC3E}">
        <p14:creationId xmlns:p14="http://schemas.microsoft.com/office/powerpoint/2010/main" val="214008155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386" y="25242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o-RO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mulţumim!</a:t>
            </a:r>
            <a:endParaRPr lang="en-US" sz="60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1" y="4938055"/>
            <a:ext cx="148554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53806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33845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Corcodel 0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3115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0"/>
            <a:ext cx="350043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860800"/>
            <a:ext cx="43846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47879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078038"/>
            <a:ext cx="27686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-28575" y="704850"/>
            <a:ext cx="9144000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În prezent unitatea noastră dispune de 18 săli de clasă, repartizate pe două nivele </a:t>
            </a:r>
            <a:r>
              <a:rPr lang="ro-RO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şi cladire nouă de ateliere/laboratoare, cabinete metodice, sală de sport</a:t>
            </a:r>
            <a:endParaRPr lang="en-US" sz="1600" b="1">
              <a:solidFill>
                <a:srgbClr val="00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Având în vedere destinaţia actuală, structura lor funcţională poate fi sintetizată astfel:</a:t>
            </a:r>
          </a:p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parterul clădirii se află.</a:t>
            </a:r>
          </a:p>
          <a:p>
            <a:pPr marL="342900" indent="-342900" algn="ctr" eaLnBrk="0" hangingPunct="0">
              <a:defRPr/>
            </a:pPr>
            <a:r>
              <a:rPr lang="ro-RO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 cabintete tehnologice</a:t>
            </a:r>
            <a:endParaRPr lang="en-US" sz="1600" b="1">
              <a:solidFill>
                <a:srgbClr val="00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cabinet auto </a:t>
            </a:r>
          </a:p>
          <a:p>
            <a:pPr marL="342900" indent="-342900" algn="ctr" eaLnBrk="0" hangingPunct="0">
              <a:defRPr/>
            </a:pPr>
            <a:r>
              <a:rPr lang="ro-RO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</a:t>
            </a: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cabinet</a:t>
            </a:r>
            <a:r>
              <a:rPr lang="ro-RO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informatică</a:t>
            </a:r>
          </a:p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laborator chimie</a:t>
            </a:r>
          </a:p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atelier confecţii metalice şi sudură</a:t>
            </a:r>
          </a:p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 ateliere lăcătuşerie</a:t>
            </a:r>
          </a:p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centrala termică</a:t>
            </a:r>
          </a:p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etajul clădirii se află 8 săli de clasă care au diverse funcţionalităţi:</a:t>
            </a:r>
          </a:p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cabinet fizică</a:t>
            </a:r>
            <a:endParaRPr lang="ro-RO" sz="1600" b="1">
              <a:solidFill>
                <a:srgbClr val="00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algn="ctr" eaLnBrk="0" hangingPunct="0">
              <a:defRPr/>
            </a:pPr>
            <a:r>
              <a:rPr lang="ro-RO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cabinet biologie</a:t>
            </a:r>
            <a:endParaRPr lang="en-US" sz="1600" b="1">
              <a:solidFill>
                <a:srgbClr val="00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algn="ctr" eaLnBrk="0" hangingPunct="0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cabinet limba şi literatura română</a:t>
            </a:r>
          </a:p>
          <a:p>
            <a:pPr marL="342900" indent="-342900" algn="ctr" eaLnBrk="0" hangingPunct="0">
              <a:defRPr/>
            </a:pPr>
            <a:r>
              <a:rPr lang="ro-RO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În corpul nou al campusului şcolar se află:</a:t>
            </a:r>
          </a:p>
          <a:p>
            <a:pPr marL="342900" indent="-342900" algn="ctr" eaLnBrk="0" hangingPunct="0">
              <a:defRPr/>
            </a:pPr>
            <a:r>
              <a:rPr lang="ro-RO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atelier-laborator mecatronică</a:t>
            </a:r>
          </a:p>
          <a:p>
            <a:pPr marL="342900" indent="-342900" algn="ctr" eaLnBrk="0" hangingPunct="0">
              <a:defRPr/>
            </a:pPr>
            <a:r>
              <a:rPr lang="ro-RO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atelier-laborator auto</a:t>
            </a:r>
          </a:p>
          <a:p>
            <a:pPr marL="342900" indent="-342900" algn="ctr" eaLnBrk="0" hangingPunct="0">
              <a:defRPr/>
            </a:pPr>
            <a:r>
              <a:rPr lang="ro-RO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cabinet C.E.A.C.</a:t>
            </a:r>
          </a:p>
          <a:p>
            <a:pPr marL="342900" indent="-342900" algn="ctr" eaLnBrk="0" hangingPunct="0">
              <a:defRPr/>
            </a:pPr>
            <a:r>
              <a:rPr lang="ro-RO" sz="1600" b="1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cabinet metodic-psihopedagogic</a:t>
            </a:r>
            <a:endParaRPr lang="en-US" sz="1600" b="1">
              <a:solidFill>
                <a:srgbClr val="00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algn="ctr" eaLnBrk="0" hangingPunct="0">
              <a:defRPr/>
            </a:pPr>
            <a:endParaRPr lang="en-US" sz="1600" b="1">
              <a:solidFill>
                <a:srgbClr val="00FFCC"/>
              </a:solidFill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700338" y="188913"/>
            <a:ext cx="38877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FFCC"/>
                </a:solidFill>
                <a:latin typeface="Arial Black" pitchFamily="34" charset="0"/>
              </a:rPr>
              <a:t>DOTARE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06" y="5359400"/>
            <a:ext cx="1184872" cy="152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32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82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832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882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932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982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32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/>
      <p:bldP spid="450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DSC00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50768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SC001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878"/>
            <a:ext cx="52927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-57150"/>
            <a:ext cx="3995737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Corcodel 0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52738"/>
            <a:ext cx="464978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374775"/>
            <a:ext cx="90709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just" eaLnBrk="0" hangingPunct="0">
              <a:buFont typeface="Wingdings" pitchFamily="2" charset="2"/>
              <a:buChar char="Ø"/>
              <a:defRPr/>
            </a:pPr>
            <a:r>
              <a:rPr lang="ro-RO" b="1">
                <a:effectLst>
                  <a:outerShdw blurRad="38100" dist="38100" dir="2700000" algn="tl">
                    <a:srgbClr val="C0C0C0"/>
                  </a:outerShdw>
                </a:effectLst>
              </a:rPr>
              <a:t>Liceul Tehnologic „Dinu Brătianu”, Ştefăneşti este una din instituţiile de învăţământ cu o veche tradiţie în pregătirea specialiştilor necesari în industria constructoare de masini, în transporturi şi în industria electrotehnica, electronică şi automatizări, domenii aflate într-o continuă transformare şi modernizare în judeţul Argeş.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28" y="5348726"/>
            <a:ext cx="1172560" cy="15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26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26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26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26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260"/>
                            </p:stCondLst>
                            <p:childTnLst>
                              <p:par>
                                <p:cTn id="3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16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163195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ü"/>
              <a:defRPr/>
            </a:pPr>
            <a:r>
              <a:rPr lang="ro-RO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Asigurarea unei formări socio-profesionale a elevilor la </a:t>
            </a:r>
            <a:r>
              <a:rPr lang="ro-RO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standardele</a:t>
            </a:r>
            <a:r>
              <a:rPr lang="ro-RO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comunităţii Europene;</a:t>
            </a:r>
          </a:p>
          <a:p>
            <a:pPr marL="342900" indent="-342900" eaLnBrk="0" hangingPunct="0">
              <a:defRPr/>
            </a:pPr>
            <a:endParaRPr lang="ro-RO" sz="2400" b="1">
              <a:solidFill>
                <a:srgbClr val="3399FF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27051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ü"/>
              <a:defRPr/>
            </a:pPr>
            <a:r>
              <a:rPr lang="ro-RO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Adaptarea acesteia la cerinţele economiei de piaţă în dezvoltare.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342900" indent="-342900" eaLnBrk="0" hangingPunct="0">
              <a:defRPr/>
            </a:pPr>
            <a:endParaRPr lang="en-US" sz="2400" b="1">
              <a:solidFill>
                <a:srgbClr val="3399FF"/>
              </a:solidFill>
              <a:latin typeface="Arial Black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54075" y="166688"/>
            <a:ext cx="7688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ro-RO" sz="4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Obiectivul principal actual: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5755968"/>
            <a:ext cx="854075" cy="110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25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Corcodel 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0"/>
            <a:ext cx="398462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Imagin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973388"/>
            <a:ext cx="430212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611188" y="3500438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o-RO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Iniţierea şi aprofundarea operării pe calculator;</a:t>
            </a:r>
            <a:endParaRPr lang="en-US"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539750" y="5157788"/>
            <a:ext cx="86042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ü"/>
              <a:defRPr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ro-RO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profundarea studiului unei limbi străine la alegere</a:t>
            </a: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o-RO"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ro-RO" sz="2400" b="1">
              <a:solidFill>
                <a:schemeClr val="folHlin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0"/>
            <a:ext cx="34528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50825" y="1989138"/>
            <a:ext cx="889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ü"/>
              <a:defRPr/>
            </a:pPr>
            <a:r>
              <a:rPr lang="ro-RO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Accesul la laboratoare şi ateliere moderne, complet utilate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ro-RO" sz="2400" dirty="0"/>
              <a:t> </a:t>
            </a:r>
            <a:endParaRPr lang="en-US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11413" y="-23813"/>
            <a:ext cx="3621087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o-RO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Şcoala asigură:</a:t>
            </a:r>
            <a:br>
              <a:rPr lang="ro-RO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ro-RO" sz="3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46842"/>
            <a:ext cx="1403648" cy="181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48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48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48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48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48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/>
      <p:bldP spid="3483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har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30686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florica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1963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Muz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19674"/>
            <a:ext cx="2952328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Muzeu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377983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987675" y="0"/>
            <a:ext cx="309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CC"/>
                </a:solidFill>
                <a:latin typeface="Arial Black" pitchFamily="34" charset="0"/>
              </a:rPr>
              <a:t>Pitoresc, istoric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4635" y="1048544"/>
            <a:ext cx="9144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ctr" eaLnBrk="0" hangingPunct="0">
              <a:defRPr/>
            </a:pPr>
            <a:r>
              <a:rPr lang="ro-RO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Şcoala noastră se află într-un ţinut pitoresc de o deosebită frumuseţe: pădurea Brătienilor şi vestitele podgorii cântate în versuri de Ion Pillat (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“</a:t>
            </a:r>
            <a:r>
              <a:rPr lang="ro-RO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Tot mai miroase via a coarnă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”</a:t>
            </a:r>
            <a:r>
              <a:rPr lang="ro-RO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).</a:t>
            </a:r>
          </a:p>
          <a:p>
            <a:pPr marL="342900" indent="-342900" algn="ctr" eaLnBrk="0" hangingPunct="0">
              <a:defRPr/>
            </a:pPr>
            <a:r>
              <a:rPr lang="ro-RO" sz="20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</a:t>
            </a:r>
            <a:r>
              <a:rPr lang="ro-RO" sz="20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 asemenea</a:t>
            </a:r>
            <a:r>
              <a:rPr lang="ro-RO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se situează într-o zonă istorică vestită prin personalităţile marcante ale culturii româneşti: Brătienii, Liviu Rebreanu</a:t>
            </a:r>
            <a:r>
              <a:rPr lang="ro-RO" sz="20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ro-RO" sz="20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Ion </a:t>
            </a:r>
            <a:r>
              <a:rPr lang="ro-RO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Pillat, Fraţii Goleşti. Aşadar, pitorescul şi istoricul nostru ne îndeamnă la mândrie, la activitate eficientă, pe măsura trecutului.</a:t>
            </a:r>
            <a:endParaRPr lang="en-US" sz="20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algn="ctr" eaLnBrk="0" hangingPunct="0">
              <a:defRPr/>
            </a:pPr>
            <a:endParaRPr lang="en-US" sz="2000" b="1" dirty="0">
              <a:solidFill>
                <a:srgbClr val="FF33CC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62" y="4553128"/>
            <a:ext cx="165296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9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95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195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95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95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58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93" y="13905"/>
            <a:ext cx="8229600" cy="1139825"/>
          </a:xfrm>
        </p:spPr>
        <p:txBody>
          <a:bodyPr/>
          <a:lstStyle/>
          <a:p>
            <a:pPr eaLnBrk="1" hangingPunct="1"/>
            <a:r>
              <a:rPr lang="ro-RO" dirty="0" smtClean="0"/>
              <a:t>Instruirea elevilor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932" y="1328942"/>
            <a:ext cx="8489540" cy="4762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sz="2400" dirty="0" smtClean="0"/>
              <a:t>	</a:t>
            </a:r>
            <a:r>
              <a:rPr lang="ro-RO" sz="2000" dirty="0" smtClean="0"/>
              <a:t>Pe lângă însuşirea cunoştinţelor generale şi tehnice în cadrul şcolii, elevii noştri efectuează un mare număr de ore de instruire practică în întreprinderi </a:t>
            </a:r>
            <a:r>
              <a:rPr lang="ro-RO" sz="2000" smtClean="0"/>
              <a:t>economice ca: S.C.</a:t>
            </a:r>
            <a:r>
              <a:rPr lang="en-US" sz="2000" smtClean="0"/>
              <a:t> NIDEC</a:t>
            </a:r>
            <a:r>
              <a:rPr lang="ro-RO" sz="2000" smtClean="0"/>
              <a:t> </a:t>
            </a:r>
            <a:r>
              <a:rPr lang="en-US" sz="2000" smtClean="0"/>
              <a:t>SERVICE&amp;COMPONENTS</a:t>
            </a:r>
            <a:r>
              <a:rPr lang="ro-RO" sz="2000" smtClean="0"/>
              <a:t> </a:t>
            </a:r>
            <a:r>
              <a:rPr lang="ro-RO" sz="2000" dirty="0" smtClean="0"/>
              <a:t>S.A</a:t>
            </a:r>
            <a:r>
              <a:rPr lang="ro-RO" sz="2000" smtClean="0"/>
              <a:t>. Ștefănești, IATSA </a:t>
            </a:r>
            <a:r>
              <a:rPr lang="ro-RO" sz="2000" dirty="0" smtClean="0"/>
              <a:t>– Ştefăneşti</a:t>
            </a:r>
            <a:r>
              <a:rPr lang="ro-RO" sz="2000" smtClean="0"/>
              <a:t>, </a:t>
            </a:r>
            <a:r>
              <a:rPr lang="en-US" sz="2000" smtClean="0"/>
              <a:t>S.C. </a:t>
            </a:r>
            <a:r>
              <a:rPr lang="ro-RO" sz="2000" smtClean="0"/>
              <a:t>COMPONENTE AUTO </a:t>
            </a:r>
            <a:r>
              <a:rPr lang="ro-RO" sz="2000" dirty="0" smtClean="0"/>
              <a:t>S.A. Topoloveni, în baza unor contracte de colaborare.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sz="2000" dirty="0" smtClean="0"/>
              <a:t>	</a:t>
            </a:r>
            <a:r>
              <a:rPr lang="ro-RO" sz="2000" dirty="0"/>
              <a:t>În anul şcolar </a:t>
            </a:r>
            <a:r>
              <a:rPr lang="ro-RO" sz="2000"/>
              <a:t>20</a:t>
            </a:r>
            <a:r>
              <a:rPr lang="en-US" sz="2000" smtClean="0"/>
              <a:t>1</a:t>
            </a:r>
            <a:r>
              <a:rPr lang="en-US" sz="2000"/>
              <a:t>8</a:t>
            </a:r>
            <a:r>
              <a:rPr lang="ro-RO" sz="2000" smtClean="0"/>
              <a:t>-20</a:t>
            </a:r>
            <a:r>
              <a:rPr lang="en-US" sz="2000" smtClean="0"/>
              <a:t>1</a:t>
            </a:r>
            <a:r>
              <a:rPr lang="en-US" sz="2000" dirty="0"/>
              <a:t>9</a:t>
            </a:r>
            <a:r>
              <a:rPr lang="ro-RO" sz="2000" smtClean="0"/>
              <a:t> </a:t>
            </a:r>
            <a:r>
              <a:rPr lang="ro-RO" sz="2000" dirty="0"/>
              <a:t>ne-am îmbogăţit oferta cu două clase a IX-a, învăţământ profesional</a:t>
            </a:r>
            <a:r>
              <a:rPr lang="ro-RO" sz="2000"/>
              <a:t>; </a:t>
            </a:r>
            <a:r>
              <a:rPr lang="en-US" sz="2000" smtClean="0"/>
              <a:t>o clas</a:t>
            </a:r>
            <a:r>
              <a:rPr lang="ro-RO" sz="2000" smtClean="0"/>
              <a:t>ă a IX-a, învățământ </a:t>
            </a:r>
            <a:r>
              <a:rPr lang="ro-RO" sz="2000" smtClean="0"/>
              <a:t>liceal zi; </a:t>
            </a:r>
            <a:r>
              <a:rPr lang="ro-RO" sz="2000" smtClean="0"/>
              <a:t>două </a:t>
            </a:r>
            <a:r>
              <a:rPr lang="ro-RO" sz="2000" dirty="0"/>
              <a:t>clase a X-a, învăţământ profesional</a:t>
            </a:r>
            <a:r>
              <a:rPr lang="ro-RO" sz="2000"/>
              <a:t>; </a:t>
            </a:r>
            <a:r>
              <a:rPr lang="en-US" sz="2000" smtClean="0"/>
              <a:t>o clas</a:t>
            </a:r>
            <a:r>
              <a:rPr lang="ro-RO" sz="2000" smtClean="0"/>
              <a:t>ă a X-a, învățământ liceal zi; două </a:t>
            </a:r>
            <a:r>
              <a:rPr lang="ro-RO" sz="2000" dirty="0"/>
              <a:t>clase a XI-a, </a:t>
            </a:r>
            <a:r>
              <a:rPr lang="ro-RO" sz="2000"/>
              <a:t>învăţământ </a:t>
            </a:r>
            <a:r>
              <a:rPr lang="ro-RO" sz="2000" smtClean="0"/>
              <a:t>profesional; </a:t>
            </a:r>
            <a:r>
              <a:rPr lang="ro-RO" sz="2000" smtClean="0"/>
              <a:t>o </a:t>
            </a:r>
            <a:r>
              <a:rPr lang="ro-RO" sz="2000" dirty="0"/>
              <a:t>clasă a XII-a</a:t>
            </a:r>
            <a:r>
              <a:rPr lang="ro-RO" sz="2000"/>
              <a:t>, </a:t>
            </a:r>
            <a:r>
              <a:rPr lang="ro-RO" sz="2000" smtClean="0"/>
              <a:t>învățământ liceal </a:t>
            </a:r>
            <a:r>
              <a:rPr lang="ro-RO" sz="2000" dirty="0"/>
              <a:t>zi; o clasă a XI-a</a:t>
            </a:r>
            <a:r>
              <a:rPr lang="ro-RO" sz="2000"/>
              <a:t>, </a:t>
            </a:r>
            <a:r>
              <a:rPr lang="ro-RO" sz="2000" smtClean="0"/>
              <a:t>învățământ liceal</a:t>
            </a:r>
            <a:r>
              <a:rPr lang="ro-RO" sz="2000" smtClean="0"/>
              <a:t> </a:t>
            </a:r>
            <a:r>
              <a:rPr lang="ro-RO" sz="2000" dirty="0"/>
              <a:t>seral; o clasă </a:t>
            </a:r>
            <a:r>
              <a:rPr lang="ro-RO" sz="2000"/>
              <a:t>a </a:t>
            </a:r>
            <a:r>
              <a:rPr lang="ro-RO" sz="2000" smtClean="0"/>
              <a:t>XII-a, învățământ liceal seral</a:t>
            </a:r>
            <a:r>
              <a:rPr lang="ro-RO" sz="2000" smtClean="0"/>
              <a:t>; o clasă a XIII-a, </a:t>
            </a:r>
            <a:r>
              <a:rPr lang="ro-RO" sz="2000" smtClean="0"/>
              <a:t>învățământ liceal </a:t>
            </a:r>
            <a:r>
              <a:rPr lang="ro-RO" sz="2000" smtClean="0"/>
              <a:t>seral</a:t>
            </a:r>
            <a:r>
              <a:rPr lang="ro-RO" sz="2000" smtClean="0"/>
              <a:t>.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sz="2000" dirty="0" smtClean="0"/>
              <a:t>	Actualmente </a:t>
            </a:r>
            <a:r>
              <a:rPr lang="ro-RO" sz="2000" smtClean="0"/>
              <a:t>avem 12 </a:t>
            </a:r>
            <a:r>
              <a:rPr lang="ro-RO" sz="2000" dirty="0" smtClean="0"/>
              <a:t>clase şi un colectiv de cadre didactice bine pregătit, serios şi, mai ales, tânăr şi energic.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25583"/>
            <a:ext cx="1187624" cy="15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0.05763 C -0.04062 -0.03172 0.00938 -0.1088 0.07639 -0.11413 C 0.14046 -0.12084 0.20035 -0.06135 0.20434 0.02569 C 0.20938 0.10532 0.16737 0.18009 0.1073 0.18541 C 0.05243 0.18935 0.00035 0.14004 -0.00364 0.06574 C -0.00763 -0.00232 0.02743 -0.06644 0.0783 -0.07176 C 0.12535 -0.07593 0.16945 -0.03426 0.1724 0.02824 C 0.17535 0.08425 0.1474 0.13865 0.10539 0.14143 C 0.06737 0.14537 0.03143 0.11342 0.0283 0.06296 C 0.02639 0.01736 0.0474 -0.02686 0.08039 -0.02894 C 0.10938 -0.03172 0.13837 -0.00788 0.14046 0.03101 C 0.14237 0.06412 0.12743 0.09606 0.1033 0.09907 C 0.08334 0.10162 0.06233 0.0868 0.06129 0.06041 C 0.05938 0.03888 0.06737 0.0162 0.0823 0.01365 C 0.09445 0.01365 0.10643 0.01875 0.10834 0.03333 C 0.10938 0.04305 0.1073 0.05231 0.10139 0.05601 C 0.09844 0.05763 0.09636 0.05763 0.09341 0.05601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5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3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301608" cy="1575048"/>
          </a:xfrm>
        </p:spPr>
        <p:txBody>
          <a:bodyPr/>
          <a:lstStyle/>
          <a:p>
            <a:pPr algn="l" eaLnBrk="1" hangingPunct="1"/>
            <a:r>
              <a:rPr lang="ro-RO" sz="2400" b="1" dirty="0" smtClean="0"/>
              <a:t>"Competente </a:t>
            </a:r>
            <a:r>
              <a:rPr lang="ro-RO" sz="2400" b="1" dirty="0"/>
              <a:t>practice de nivel european - profesionalism si competitivitate in formarea initiala </a:t>
            </a:r>
            <a:r>
              <a:rPr lang="ro-RO" sz="2400" b="1" dirty="0" smtClean="0"/>
              <a:t>a elevilor</a:t>
            </a:r>
            <a:r>
              <a:rPr lang="ro-RO" sz="2400" b="1" dirty="0"/>
              <a:t>"</a:t>
            </a:r>
            <a:br>
              <a:rPr lang="ro-RO" sz="2400" b="1" dirty="0"/>
            </a:br>
            <a:endParaRPr lang="ro-RO" sz="2400" b="1" i="1" dirty="0" smtClean="0">
              <a:solidFill>
                <a:srgbClr val="00009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04864"/>
            <a:ext cx="8229600" cy="4525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o-RO" sz="2400" dirty="0" smtClean="0"/>
              <a:t>Are ca </a:t>
            </a:r>
            <a:r>
              <a:rPr lang="ro-RO" sz="2400" b="1" i="1" dirty="0" smtClean="0">
                <a:solidFill>
                  <a:srgbClr val="000099"/>
                </a:solidFill>
              </a:rPr>
              <a:t>obiectiv general</a:t>
            </a:r>
            <a:r>
              <a:rPr lang="ro-RO" sz="2400" dirty="0" smtClean="0"/>
              <a:t> dobandirea de competente profesionale practice de catre elevi</a:t>
            </a:r>
            <a:r>
              <a:rPr lang="en-US" sz="2400" dirty="0" smtClean="0"/>
              <a:t>,</a:t>
            </a:r>
            <a:r>
              <a:rPr lang="ro-RO" sz="2400" dirty="0" smtClean="0"/>
              <a:t> in calificarile profesionale mecanic auto si tehnician transporturi,astfel  incat acestia sa devina competitivi pe piata europeana a muncii,</a:t>
            </a:r>
            <a:r>
              <a:rPr lang="en-US" sz="2400" dirty="0" smtClean="0"/>
              <a:t> </a:t>
            </a:r>
            <a:r>
              <a:rPr lang="ro-RO" sz="2400" dirty="0" smtClean="0"/>
              <a:t>dezvoltarea personala a elevilor si pregatirea pentru tranzitia de la scoala la viata activa.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443663" y="188913"/>
          <a:ext cx="21590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r:id="rId3" imgW="1544040" imgH="364680" progId="CorelDRAW.Graphic.12">
                  <p:embed/>
                </p:oleObj>
              </mc:Choice>
              <mc:Fallback>
                <p:oleObj r:id="rId3" imgW="1544040" imgH="36468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88913"/>
                        <a:ext cx="21590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212335" y="36933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/>
              <a:t>Proiectul</a:t>
            </a:r>
            <a:r>
              <a:rPr lang="en-US" sz="2800" b="1" dirty="0"/>
              <a:t> </a:t>
            </a:r>
            <a:r>
              <a:rPr lang="ro-RO" sz="2800" b="1" dirty="0"/>
              <a:t>"</a:t>
            </a:r>
            <a:r>
              <a:rPr lang="ro-RO" sz="2800" b="1" i="1" dirty="0"/>
              <a:t>COMPETENT-EU</a:t>
            </a:r>
            <a:r>
              <a:rPr lang="ro-RO" sz="2800" b="1" dirty="0"/>
              <a:t>”</a:t>
            </a:r>
            <a:r>
              <a:rPr lang="en-US" sz="2800" b="1" dirty="0"/>
              <a:t> </a:t>
            </a: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133990994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5" y="107449"/>
            <a:ext cx="7787208" cy="634082"/>
          </a:xfrm>
        </p:spPr>
        <p:txBody>
          <a:bodyPr/>
          <a:lstStyle/>
          <a:p>
            <a:r>
              <a:rPr lang="ro-RO" sz="2800" b="1" dirty="0">
                <a:latin typeface="+mn-lt"/>
              </a:rPr>
              <a:t>Marea Britanie, Plymouth</a:t>
            </a:r>
            <a:endParaRPr lang="ro-RO" sz="2800" dirty="0">
              <a:latin typeface="+mn-lt"/>
            </a:endParaRPr>
          </a:p>
        </p:txBody>
      </p:sp>
      <p:pic>
        <p:nvPicPr>
          <p:cNvPr id="3074" name="Picture 2" descr="C:\Users\Rex\Desktop\proiect competent eu\100_27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2" y="849543"/>
            <a:ext cx="3535287" cy="265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x\Desktop\proiect competent eu\100_2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23" y="3790787"/>
            <a:ext cx="4098032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x\Desktop\proiect competent eu\100_2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2" y="3717032"/>
            <a:ext cx="3882008" cy="29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ex\Desktop\proiect competent eu\100_2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04" y="105273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639" y="172509"/>
            <a:ext cx="868685" cy="5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026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657</Words>
  <Application>Microsoft Office PowerPoint</Application>
  <PresentationFormat>On-screen Show (4:3)</PresentationFormat>
  <Paragraphs>133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CorelDRAW.Graphic.12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Instruirea elevilor</vt:lpstr>
      <vt:lpstr>"Competente practice de nivel european - profesionalism si competitivitate in formarea initiala a elevilor" </vt:lpstr>
      <vt:lpstr>Marea Britanie, Plymouth</vt:lpstr>
      <vt:lpstr>Obiective specifice comune ambelor calificari profesionale 1. dezvoltarea competentelor lingvistice de specialitate si comunicare in limba engleza; 2. dezvoltarea competentelor de utilizare TIC (utilizarea standurilor automatizate pentru diagnosticare); 3. dezvoltarea competentelor interculturale; 4. dezvoltarea competentelor antreprenoriale. </vt:lpstr>
      <vt:lpstr>PowerPoint Presentation</vt:lpstr>
      <vt:lpstr>PowerPoint Presentation</vt:lpstr>
      <vt:lpstr>OFERTA EDUCAŢIONALĂ     2019 – 2020 pentru clasa a IX-a</vt:lpstr>
      <vt:lpstr>OFERTA EDUCAŢIONALĂ     2019 – 2020 pentru clasele a X-a, a XI-a, a XII-a</vt:lpstr>
      <vt:lpstr>Noutăţi</vt:lpstr>
      <vt:lpstr>PowerPoint Presentation</vt:lpstr>
      <vt:lpstr>PowerPoint Presentation</vt:lpstr>
    </vt:vector>
  </TitlesOfParts>
  <Company>Grup Scolar Stefanesti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Catedra tehnica</dc:creator>
  <cp:lastModifiedBy>ismail - [2010]</cp:lastModifiedBy>
  <cp:revision>137</cp:revision>
  <dcterms:created xsi:type="dcterms:W3CDTF">2010-04-16T05:44:40Z</dcterms:created>
  <dcterms:modified xsi:type="dcterms:W3CDTF">2019-02-06T15:08:20Z</dcterms:modified>
</cp:coreProperties>
</file>